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3876" r:id="rId2"/>
    <p:sldMasterId id="2147483730" r:id="rId3"/>
    <p:sldMasterId id="2147484247" r:id="rId4"/>
    <p:sldMasterId id="2147484335" r:id="rId5"/>
  </p:sldMasterIdLst>
  <p:notesMasterIdLst>
    <p:notesMasterId r:id="rId96"/>
  </p:notesMasterIdLst>
  <p:handoutMasterIdLst>
    <p:handoutMasterId r:id="rId97"/>
  </p:handoutMasterIdLst>
  <p:sldIdLst>
    <p:sldId id="3635" r:id="rId6"/>
    <p:sldId id="3636" r:id="rId7"/>
    <p:sldId id="3730" r:id="rId8"/>
    <p:sldId id="3731" r:id="rId9"/>
    <p:sldId id="509" r:id="rId10"/>
    <p:sldId id="3732" r:id="rId11"/>
    <p:sldId id="263" r:id="rId12"/>
    <p:sldId id="264" r:id="rId13"/>
    <p:sldId id="265" r:id="rId14"/>
    <p:sldId id="8471" r:id="rId15"/>
    <p:sldId id="8466" r:id="rId16"/>
    <p:sldId id="267" r:id="rId17"/>
    <p:sldId id="8467" r:id="rId18"/>
    <p:sldId id="8468" r:id="rId19"/>
    <p:sldId id="8472" r:id="rId20"/>
    <p:sldId id="3733" r:id="rId21"/>
    <p:sldId id="8474" r:id="rId22"/>
    <p:sldId id="8475" r:id="rId23"/>
    <p:sldId id="8461" r:id="rId24"/>
    <p:sldId id="8476" r:id="rId25"/>
    <p:sldId id="8455" r:id="rId26"/>
    <p:sldId id="8457" r:id="rId27"/>
    <p:sldId id="8452" r:id="rId28"/>
    <p:sldId id="8478" r:id="rId29"/>
    <p:sldId id="8479" r:id="rId30"/>
    <p:sldId id="8480" r:id="rId31"/>
    <p:sldId id="8481" r:id="rId32"/>
    <p:sldId id="8482" r:id="rId33"/>
    <p:sldId id="8483" r:id="rId34"/>
    <p:sldId id="8484" r:id="rId35"/>
    <p:sldId id="8477" r:id="rId36"/>
    <p:sldId id="8485" r:id="rId37"/>
    <p:sldId id="528" r:id="rId38"/>
    <p:sldId id="3666" r:id="rId39"/>
    <p:sldId id="8487" r:id="rId40"/>
    <p:sldId id="8492" r:id="rId41"/>
    <p:sldId id="8493" r:id="rId42"/>
    <p:sldId id="8486" r:id="rId43"/>
    <p:sldId id="8488" r:id="rId44"/>
    <p:sldId id="8494" r:id="rId45"/>
    <p:sldId id="8491" r:id="rId46"/>
    <p:sldId id="3711" r:id="rId47"/>
    <p:sldId id="8490" r:id="rId48"/>
    <p:sldId id="8470" r:id="rId49"/>
    <p:sldId id="3668" r:id="rId50"/>
    <p:sldId id="1680" r:id="rId51"/>
    <p:sldId id="1670" r:id="rId52"/>
    <p:sldId id="1683" r:id="rId53"/>
    <p:sldId id="1682" r:id="rId54"/>
    <p:sldId id="8495" r:id="rId55"/>
    <p:sldId id="3710" r:id="rId56"/>
    <p:sldId id="3672" r:id="rId57"/>
    <p:sldId id="3694" r:id="rId58"/>
    <p:sldId id="3693" r:id="rId59"/>
    <p:sldId id="3692" r:id="rId60"/>
    <p:sldId id="3708" r:id="rId61"/>
    <p:sldId id="3707" r:id="rId62"/>
    <p:sldId id="3706" r:id="rId63"/>
    <p:sldId id="3705" r:id="rId64"/>
    <p:sldId id="3703" r:id="rId65"/>
    <p:sldId id="3704" r:id="rId66"/>
    <p:sldId id="3702" r:id="rId67"/>
    <p:sldId id="3701" r:id="rId68"/>
    <p:sldId id="3700" r:id="rId69"/>
    <p:sldId id="3699" r:id="rId70"/>
    <p:sldId id="3698" r:id="rId71"/>
    <p:sldId id="3697" r:id="rId72"/>
    <p:sldId id="3696" r:id="rId73"/>
    <p:sldId id="3695" r:id="rId74"/>
    <p:sldId id="3670" r:id="rId75"/>
    <p:sldId id="3675" r:id="rId76"/>
    <p:sldId id="3674" r:id="rId77"/>
    <p:sldId id="3735" r:id="rId78"/>
    <p:sldId id="3709" r:id="rId79"/>
    <p:sldId id="3673" r:id="rId80"/>
    <p:sldId id="3678" r:id="rId81"/>
    <p:sldId id="3677" r:id="rId82"/>
    <p:sldId id="3688" r:id="rId83"/>
    <p:sldId id="3689" r:id="rId84"/>
    <p:sldId id="3676" r:id="rId85"/>
    <p:sldId id="3681" r:id="rId86"/>
    <p:sldId id="3690" r:id="rId87"/>
    <p:sldId id="3679" r:id="rId88"/>
    <p:sldId id="3684" r:id="rId89"/>
    <p:sldId id="3683" r:id="rId90"/>
    <p:sldId id="3691" r:id="rId91"/>
    <p:sldId id="3682" r:id="rId92"/>
    <p:sldId id="3687" r:id="rId93"/>
    <p:sldId id="3685" r:id="rId94"/>
    <p:sldId id="3663"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0000"/>
    <a:srgbClr val="282828"/>
    <a:srgbClr val="9933FF"/>
    <a:srgbClr val="66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A9F65-4C9B-4739-899A-88CC5646EB45}" v="85" dt="2023-03-10T15:30:31.899"/>
    <p1510:client id="{6D950A59-D89D-9879-AAA4-87D83B50FCCD}" v="9" dt="2023-05-16T17:13:57.050"/>
    <p1510:client id="{E601535F-E959-8F45-B7AC-CFAE3ED2C8C6}" v="314" dt="2023-03-10T17:37:30.692"/>
    <p1510:client id="{EF597FC1-4515-1E02-9171-EA66B0AB60EE}" v="138" dt="2023-05-26T13:03:54.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02" autoAdjust="0"/>
    <p:restoredTop sz="84382" autoAdjust="0"/>
  </p:normalViewPr>
  <p:slideViewPr>
    <p:cSldViewPr snapToGrid="0">
      <p:cViewPr varScale="1">
        <p:scale>
          <a:sx n="93" d="100"/>
          <a:sy n="93" d="100"/>
        </p:scale>
        <p:origin x="416"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microsoft.com/office/2015/10/relationships/revisionInfo" Target="revisionInfo.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microsoft.com/office/2018/10/relationships/authors" Targe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dirty="0"/>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dirty="0"/>
            <a:t>Persisted </a:t>
          </a:r>
          <a:r>
            <a:rPr lang="en-US" dirty="0" err="1"/>
            <a:t>Volum</a:t>
          </a:r>
          <a:r>
            <a:rPr lang="en-US" dirty="0"/>
            <a:t>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dirty="0"/>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dirty="0"/>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Persisted </a:t>
          </a:r>
          <a:r>
            <a:rPr lang="en-US" sz="1700" kern="1200" dirty="0" err="1"/>
            <a:t>Volum</a:t>
          </a:r>
          <a:r>
            <a:rPr lang="en-US" sz="1700" kern="1200" dirty="0"/>
            <a:t>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5/26/2023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457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094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a traditional Red Hat OpenShift Container Platform deployment, you need to deploy and manage a lot of supporting infrastructure.</a:t>
            </a:r>
          </a:p>
          <a:p>
            <a:pPr marL="0" lvl="0" indent="0" algn="l" rtl="0">
              <a:spcBef>
                <a:spcPts val="0"/>
              </a:spcBef>
              <a:spcAft>
                <a:spcPts val="0"/>
              </a:spcAft>
              <a:buFontTx/>
              <a:buNone/>
            </a:pPr>
            <a:r>
              <a:rPr lang="en-US" dirty="0"/>
              <a:t>You end up managing a lot of things yourself, from cluster creation, network configuration, monitoring and logging, to securing, patching and updating the cluster.</a:t>
            </a:r>
          </a:p>
          <a:p>
            <a:pPr marL="0" lvl="0" indent="0" algn="l" rtl="0">
              <a:spcBef>
                <a:spcPts val="0"/>
              </a:spcBef>
              <a:spcAft>
                <a:spcPts val="0"/>
              </a:spcAft>
              <a:buFontTx/>
              <a:buNone/>
            </a:pPr>
            <a:r>
              <a:rPr lang="en-US" dirty="0"/>
              <a:t>This takes time and effort.</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239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With Azure Red Hat OpenShift, our aim was to simplify the cluster operations so that you focus on building, deploying and scaling apps with confidence.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Microsoft and Red Hat manage all the cluster infrastructure, apply security best practices, monitor and operate the VMs.</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04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585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97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51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858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32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500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800" dirty="0">
                <a:solidFill>
                  <a:schemeClr val="dk1"/>
                </a:solidFill>
              </a:rPr>
              <a:t>Kubernetes is only one part of a container platform, and often it is the infrastructure administrators that are responsible for managing the platform. And that means that Kubernetes APIs were designed to solve infrastructure problems first, not tailored for developers. which means that developers are forced to interact with the platform in a way that  isn’t intuitive to the way they usually think. The latest release of Red Hat OpenShift Container Platform changes all that—delivering the most powerful and holistic developer experience yet. A new, streamlined web console provides a developer-centric perspective that aligns closer to how they work.  It offers a simplified view of Kubernetes concepts so developers can focus on what really matters when creating applications. </a:t>
            </a:r>
          </a:p>
          <a:p>
            <a:pPr marL="0" lvl="0" indent="0" algn="l" rtl="0">
              <a:spcBef>
                <a:spcPts val="0"/>
              </a:spcBef>
              <a:spcAft>
                <a:spcPts val="0"/>
              </a:spcAft>
              <a:buNone/>
            </a:pPr>
            <a:endParaRPr lang="en-US" sz="800" dirty="0">
              <a:solidFill>
                <a:schemeClr val="dk1"/>
              </a:solidFill>
            </a:endParaRPr>
          </a:p>
          <a:p>
            <a:pPr marL="0" marR="0" lvl="0" indent="0" algn="l" defTabSz="932742" rtl="0" eaLnBrk="1" fontAlgn="auto" latinLnBrk="0" hangingPunct="1">
              <a:lnSpc>
                <a:spcPct val="90000"/>
              </a:lnSpc>
              <a:spcBef>
                <a:spcPts val="0"/>
              </a:spcBef>
              <a:spcAft>
                <a:spcPts val="0"/>
              </a:spcAft>
              <a:buClrTx/>
              <a:buSzTx/>
              <a:buFontTx/>
              <a:buNone/>
              <a:tabLst/>
              <a:defRPr/>
            </a:pPr>
            <a:r>
              <a:rPr lang="en-US" sz="800" dirty="0">
                <a:solidFill>
                  <a:schemeClr val="dk1"/>
                </a:solidFill>
              </a:rPr>
              <a:t>The console allows developers to import their source code from Git, view and manage app configuration and workload details, and deploy their applications, all through this dedicated interface. </a:t>
            </a:r>
          </a:p>
          <a:p>
            <a:pPr marL="0" lvl="0" indent="0" algn="l" rtl="0">
              <a:spcBef>
                <a:spcPts val="0"/>
              </a:spcBef>
              <a:spcAft>
                <a:spcPts val="0"/>
              </a:spcAft>
              <a:buNone/>
            </a:pPr>
            <a:endParaRPr lang="en-US" sz="800" dirty="0">
              <a:solidFill>
                <a:schemeClr val="dk1"/>
              </a:solidFill>
            </a:endParaRPr>
          </a:p>
          <a:p>
            <a:pPr marL="0" marR="0" lvl="0" indent="0" algn="l" defTabSz="932742" rtl="0" eaLnBrk="1" fontAlgn="auto" latinLnBrk="0" hangingPunct="1">
              <a:lnSpc>
                <a:spcPct val="90000"/>
              </a:lnSpc>
              <a:spcBef>
                <a:spcPts val="0"/>
              </a:spcBef>
              <a:spcAft>
                <a:spcPts val="0"/>
              </a:spcAft>
              <a:buClrTx/>
              <a:buSzTx/>
              <a:buFontTx/>
              <a:buNone/>
              <a:tabLst/>
              <a:defRPr/>
            </a:pPr>
            <a:r>
              <a:rPr lang="en-US" sz="800" dirty="0">
                <a:solidFill>
                  <a:schemeClr val="dk1"/>
                </a:solidFill>
              </a:rPr>
              <a:t>Built-in application topology views let users zoom in and review and edit an app’s structure, component connections,</a:t>
            </a:r>
            <a:r>
              <a:rPr lang="en-US" dirty="0">
                <a:solidFill>
                  <a:schemeClr val="dk1"/>
                </a:solidFill>
              </a:rPr>
              <a:t> workload details, builds, routes, and source</a:t>
            </a:r>
            <a:endParaRPr lang="en-US" dirty="0"/>
          </a:p>
          <a:p>
            <a:pPr marL="0" lvl="0" indent="0" algn="l" rtl="0">
              <a:spcBef>
                <a:spcPts val="0"/>
              </a:spcBef>
              <a:spcAft>
                <a:spcPts val="0"/>
              </a:spcAft>
              <a:buNone/>
            </a:pPr>
            <a:endParaRPr lang="en-US" sz="800" dirty="0">
              <a:solidFill>
                <a:schemeClr val="dk1"/>
              </a:solidFill>
            </a:endParaRPr>
          </a:p>
          <a:p>
            <a:pPr marL="0" lvl="0" indent="0" algn="l" rtl="0">
              <a:spcBef>
                <a:spcPts val="0"/>
              </a:spcBef>
              <a:spcAft>
                <a:spcPts val="0"/>
              </a:spcAft>
              <a:buNone/>
            </a:pPr>
            <a:endParaRPr lang="en-US" sz="800" dirty="0">
              <a:solidFill>
                <a:schemeClr val="dk1"/>
              </a:solidFill>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1791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Clr>
                <a:schemeClr val="dk1"/>
              </a:buClr>
              <a:buSzPts val="1800"/>
              <a:buChar char="●"/>
            </a:pPr>
            <a:r>
              <a:rPr lang="en-US" sz="800" dirty="0">
                <a:solidFill>
                  <a:schemeClr val="dk1"/>
                </a:solidFill>
              </a:rPr>
              <a:t>As we discussed before, OpenShift supports a very broad range of application types and frameworks.</a:t>
            </a:r>
          </a:p>
          <a:p>
            <a:pPr marL="457200" lvl="0" indent="-342900" algn="l" rtl="0">
              <a:spcBef>
                <a:spcPts val="0"/>
              </a:spcBef>
              <a:spcAft>
                <a:spcPts val="0"/>
              </a:spcAft>
              <a:buClr>
                <a:schemeClr val="dk1"/>
              </a:buClr>
              <a:buSzPts val="1800"/>
              <a:buChar char="●"/>
            </a:pPr>
            <a:r>
              <a:rPr lang="en-US" sz="800" dirty="0">
                <a:solidFill>
                  <a:schemeClr val="dk1"/>
                </a:solidFill>
              </a:rPr>
              <a:t>Service Mesh and Serverless are exciting technologies that make it easier to build and run microservices architectures and we support both in OpenShift 4.</a:t>
            </a:r>
          </a:p>
          <a:p>
            <a:pPr marL="457200" lvl="0" indent="-342900" algn="l" rtl="0">
              <a:spcBef>
                <a:spcPts val="0"/>
              </a:spcBef>
              <a:spcAft>
                <a:spcPts val="0"/>
              </a:spcAft>
              <a:buClr>
                <a:schemeClr val="dk1"/>
              </a:buClr>
              <a:buSzPts val="1800"/>
              <a:buChar char="●"/>
            </a:pPr>
            <a:r>
              <a:rPr lang="en-US" sz="800" dirty="0">
                <a:solidFill>
                  <a:schemeClr val="dk1"/>
                </a:solidFill>
              </a:rPr>
              <a:t>Service Mesh provides networking capabilities at the application layer so that application components can discover services and communicate with one another.  OpenShift also supports monitoring and tracing of inter-application network traffic using </a:t>
            </a:r>
            <a:r>
              <a:rPr lang="en-US" sz="800" dirty="0" err="1">
                <a:solidFill>
                  <a:schemeClr val="dk1"/>
                </a:solidFill>
              </a:rPr>
              <a:t>Kiali</a:t>
            </a:r>
            <a:r>
              <a:rPr lang="en-US" sz="800" dirty="0">
                <a:solidFill>
                  <a:schemeClr val="dk1"/>
                </a:solidFill>
              </a:rPr>
              <a:t>, Jaeger and Istio framework underneath.</a:t>
            </a:r>
          </a:p>
          <a:p>
            <a:pPr marL="457200" lvl="0" indent="-342900" algn="l" rtl="0">
              <a:spcBef>
                <a:spcPts val="0"/>
              </a:spcBef>
              <a:spcAft>
                <a:spcPts val="0"/>
              </a:spcAft>
              <a:buClr>
                <a:schemeClr val="dk1"/>
              </a:buClr>
              <a:buSzPts val="1800"/>
              <a:buChar char="●"/>
            </a:pPr>
            <a:r>
              <a:rPr lang="en-US" sz="800" dirty="0">
                <a:solidFill>
                  <a:schemeClr val="dk1"/>
                </a:solidFill>
              </a:rPr>
              <a:t>Serverless is less mature at this stage and we have announced support for a number of event sources on the </a:t>
            </a:r>
            <a:r>
              <a:rPr lang="en-US" sz="800" dirty="0" err="1">
                <a:solidFill>
                  <a:schemeClr val="dk1"/>
                </a:solidFill>
              </a:rPr>
              <a:t>knative</a:t>
            </a:r>
            <a:r>
              <a:rPr lang="en-US" sz="800" dirty="0">
                <a:solidFill>
                  <a:schemeClr val="dk1"/>
                </a:solidFill>
              </a:rPr>
              <a:t> framework including Azure Functions, </a:t>
            </a:r>
            <a:r>
              <a:rPr lang="en-US" sz="800" dirty="0" err="1">
                <a:solidFill>
                  <a:schemeClr val="dk1"/>
                </a:solidFill>
              </a:rPr>
              <a:t>OpenWhisk</a:t>
            </a:r>
            <a:r>
              <a:rPr lang="en-US" sz="800" dirty="0">
                <a:solidFill>
                  <a:schemeClr val="dk1"/>
                </a:solidFill>
              </a:rPr>
              <a:t> and Camel K.</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719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07973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342900" algn="l" rtl="0">
              <a:spcBef>
                <a:spcPts val="0"/>
              </a:spcBef>
              <a:spcAft>
                <a:spcPts val="0"/>
              </a:spcAft>
              <a:buClr>
                <a:schemeClr val="dk1"/>
              </a:buClr>
              <a:buSzPts val="1800"/>
              <a:buChar char="●"/>
            </a:pPr>
            <a:r>
              <a:rPr lang="en-US" sz="800" dirty="0">
                <a:solidFill>
                  <a:schemeClr val="dk1"/>
                </a:solidFill>
              </a:rPr>
              <a:t>As we discussed before, OpenShift supports a very broad range of application types and frameworks.</a:t>
            </a:r>
          </a:p>
          <a:p>
            <a:pPr marL="457200" lvl="0" indent="-342900" algn="l" rtl="0">
              <a:spcBef>
                <a:spcPts val="0"/>
              </a:spcBef>
              <a:spcAft>
                <a:spcPts val="0"/>
              </a:spcAft>
              <a:buClr>
                <a:schemeClr val="dk1"/>
              </a:buClr>
              <a:buSzPts val="1800"/>
              <a:buChar char="●"/>
            </a:pPr>
            <a:r>
              <a:rPr lang="en-US" sz="800" dirty="0">
                <a:solidFill>
                  <a:schemeClr val="dk1"/>
                </a:solidFill>
              </a:rPr>
              <a:t>Service Mesh and Serverless are exciting technologies that make it easier to build and run microservices architectures and we support both in OpenShift 4.</a:t>
            </a:r>
          </a:p>
          <a:p>
            <a:pPr marL="457200" lvl="0" indent="-342900" algn="l" rtl="0">
              <a:spcBef>
                <a:spcPts val="0"/>
              </a:spcBef>
              <a:spcAft>
                <a:spcPts val="0"/>
              </a:spcAft>
              <a:buClr>
                <a:schemeClr val="dk1"/>
              </a:buClr>
              <a:buSzPts val="1800"/>
              <a:buChar char="●"/>
            </a:pPr>
            <a:r>
              <a:rPr lang="en-US" sz="800" dirty="0">
                <a:solidFill>
                  <a:schemeClr val="dk1"/>
                </a:solidFill>
              </a:rPr>
              <a:t>Service Mesh provides networking capabilities at the application layer so that application components can discover services and communicate with one another.  OpenShift also supports monitoring and tracing of inter-application network traffic using </a:t>
            </a:r>
            <a:r>
              <a:rPr lang="en-US" sz="800" dirty="0" err="1">
                <a:solidFill>
                  <a:schemeClr val="dk1"/>
                </a:solidFill>
              </a:rPr>
              <a:t>Kiali</a:t>
            </a:r>
            <a:r>
              <a:rPr lang="en-US" sz="800" dirty="0">
                <a:solidFill>
                  <a:schemeClr val="dk1"/>
                </a:solidFill>
              </a:rPr>
              <a:t>, Jaeger and Istio framework underneath.</a:t>
            </a:r>
          </a:p>
          <a:p>
            <a:pPr marL="457200" lvl="0" indent="-342900" algn="l" rtl="0">
              <a:spcBef>
                <a:spcPts val="0"/>
              </a:spcBef>
              <a:spcAft>
                <a:spcPts val="0"/>
              </a:spcAft>
              <a:buClr>
                <a:schemeClr val="dk1"/>
              </a:buClr>
              <a:buSzPts val="1800"/>
              <a:buChar char="●"/>
            </a:pPr>
            <a:r>
              <a:rPr lang="en-US" sz="800" dirty="0">
                <a:solidFill>
                  <a:schemeClr val="dk1"/>
                </a:solidFill>
              </a:rPr>
              <a:t>Serverless is less mature at this stage and we have announced support for a number of event sources on the </a:t>
            </a:r>
            <a:r>
              <a:rPr lang="en-US" sz="800" dirty="0" err="1">
                <a:solidFill>
                  <a:schemeClr val="dk1"/>
                </a:solidFill>
              </a:rPr>
              <a:t>knative</a:t>
            </a:r>
            <a:r>
              <a:rPr lang="en-US" sz="800" dirty="0">
                <a:solidFill>
                  <a:schemeClr val="dk1"/>
                </a:solidFill>
              </a:rPr>
              <a:t> framework including Azure Functions, </a:t>
            </a:r>
            <a:r>
              <a:rPr lang="en-US" sz="800" dirty="0" err="1">
                <a:solidFill>
                  <a:schemeClr val="dk1"/>
                </a:solidFill>
              </a:rPr>
              <a:t>OpenWhisk</a:t>
            </a:r>
            <a:r>
              <a:rPr lang="en-US" sz="800" dirty="0">
                <a:solidFill>
                  <a:schemeClr val="dk1"/>
                </a:solidFill>
              </a:rPr>
              <a:t> and Camel K.</a:t>
            </a: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668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565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768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8294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4666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53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80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1784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751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841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1897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0028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60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https://access.redhat.com/documentation/en-us/openshift_container_platform/4.2/html/builds/understanding-image-builds#builds-about_understanding-image-builds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93568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3212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618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8315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276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https://access.redhat.com/documentation/en-us/openshift_container_platform/4.2/html/builds/understanding-image-builds#builds-about_understanding-image-builds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605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6358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use both Azure Monitor or the web console, mostly </a:t>
            </a:r>
            <a:r>
              <a:rPr lang="en-US"/>
              <a:t>about preference</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1385590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Arc for K8s to get the Azure monitoring integrated with ARO</a:t>
            </a:r>
          </a:p>
        </p:txBody>
      </p:sp>
      <p:sp>
        <p:nvSpPr>
          <p:cNvPr id="4" name="Slide Number Placeholder 3"/>
          <p:cNvSpPr>
            <a:spLocks noGrp="1"/>
          </p:cNvSpPr>
          <p:nvPr>
            <p:ph type="sldNum" sz="quarter" idx="5"/>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27797593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monitoring with OS using Prometheus </a:t>
            </a:r>
          </a:p>
        </p:txBody>
      </p:sp>
      <p:sp>
        <p:nvSpPr>
          <p:cNvPr id="4" name="Slide Number Placeholder 3"/>
          <p:cNvSpPr>
            <a:spLocks noGrp="1"/>
          </p:cNvSpPr>
          <p:nvPr>
            <p:ph type="sldNum" sz="quarter" idx="5"/>
          </p:nvPr>
        </p:nvSpPr>
        <p:spPr/>
        <p:txBody>
          <a:bodyPr/>
          <a:lstStyle/>
          <a:p>
            <a:fld id="{315375D1-61FB-3243-8074-59CD809395A7}" type="slidenum">
              <a:rPr lang="en-US" smtClean="0"/>
              <a:t>48</a:t>
            </a:fld>
            <a:endParaRPr lang="en-US"/>
          </a:p>
        </p:txBody>
      </p:sp>
    </p:spTree>
    <p:extLst>
      <p:ext uri="{BB962C8B-B14F-4D97-AF65-F5344CB8AC3E}">
        <p14:creationId xmlns:p14="http://schemas.microsoft.com/office/powerpoint/2010/main" val="641164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a:t>
            </a:r>
            <a:r>
              <a:rPr lang="en-US"/>
              <a:t>log analytics</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850822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log analytics</a:t>
            </a:r>
          </a:p>
        </p:txBody>
      </p:sp>
      <p:sp>
        <p:nvSpPr>
          <p:cNvPr id="4" name="Slide Number Placeholder 3"/>
          <p:cNvSpPr>
            <a:spLocks noGrp="1"/>
          </p:cNvSpPr>
          <p:nvPr>
            <p:ph type="sldNum" sz="quarter" idx="5"/>
          </p:nvPr>
        </p:nvSpPr>
        <p:spPr/>
        <p:txBody>
          <a:bodyPr/>
          <a:lstStyle/>
          <a:p>
            <a:fld id="{315375D1-61FB-3243-8074-59CD809395A7}" type="slidenum">
              <a:rPr lang="en-US" smtClean="0"/>
              <a:t>50</a:t>
            </a:fld>
            <a:endParaRPr lang="en-US"/>
          </a:p>
        </p:txBody>
      </p:sp>
    </p:spTree>
    <p:extLst>
      <p:ext uri="{BB962C8B-B14F-4D97-AF65-F5344CB8AC3E}">
        <p14:creationId xmlns:p14="http://schemas.microsoft.com/office/powerpoint/2010/main" val="40012547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5697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38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00" b="0" i="0" u="none" strike="noStrike" kern="1200" dirty="0">
                <a:solidFill>
                  <a:schemeClr val="tx1"/>
                </a:solidFill>
                <a:effectLst/>
                <a:latin typeface="Segoe UI Light" pitchFamily="34" charset="0"/>
                <a:ea typeface="+mn-ea"/>
                <a:cs typeface="+mn-cs"/>
              </a:rPr>
              <a:t>What we hear from customers around the world is that their ability to create value for their end customers, both internal and external, depends on your ability to deliver applications faster. </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It’s really your ability to be great at application development and app delivery to differentiate your business, engage customers, and find new ways to create value that could turn into revenue opportunities.</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For example, the CEO of Volkswagen says that there are now more than 10 Million lines of code going into the average car, probably more than what’s in your smart phone. </a:t>
            </a:r>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Best Buy uses a combination of customer-facing mobile apps, brick-and-mortar and services strategies to thrive in the face of Amazon.  </a:t>
            </a:r>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And even GE Digital has adopted what they call Kubernetes-as-a-service to enable developers to innovate across their organization.</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pPr rtl="0" fontAlgn="base"/>
            <a:r>
              <a:rPr lang="en-US" sz="800" b="0" i="0" u="none" strike="noStrike" kern="1200" dirty="0">
                <a:solidFill>
                  <a:schemeClr val="tx1"/>
                </a:solidFill>
                <a:effectLst/>
                <a:latin typeface="Segoe UI Light" pitchFamily="34" charset="0"/>
                <a:ea typeface="+mn-ea"/>
                <a:cs typeface="+mn-cs"/>
              </a:rPr>
              <a:t>Containers and Kubernetes fundamentally enable DevOps, microservices and cloud-native application development, and we’d like to think that OpenShift is the best platform to deliver applications across the hybrid cloud.</a:t>
            </a: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br>
              <a:rPr lang="en-US" sz="800" b="0" i="0" kern="1200" dirty="0">
                <a:solidFill>
                  <a:schemeClr val="tx1"/>
                </a:solidFill>
                <a:effectLst/>
                <a:latin typeface="Segoe UI Light" pitchFamily="34" charset="0"/>
                <a:ea typeface="+mn-ea"/>
                <a:cs typeface="+mn-cs"/>
              </a:rPr>
            </a:br>
            <a:r>
              <a:rPr lang="en-US" sz="800" b="0" i="0" kern="1200" dirty="0">
                <a:solidFill>
                  <a:schemeClr val="tx1"/>
                </a:solidFill>
                <a:effectLst/>
                <a:latin typeface="Segoe UI Light" pitchFamily="34" charset="0"/>
                <a:ea typeface="+mn-ea"/>
                <a:cs typeface="+mn-cs"/>
              </a:rPr>
              <a:t>​</a:t>
            </a:r>
          </a:p>
          <a:p>
            <a:pPr rtl="0" fontAlgn="base"/>
            <a:r>
              <a:rPr lang="en-US" sz="800" b="0" i="0" kern="1200" dirty="0">
                <a:solidFill>
                  <a:schemeClr val="tx1"/>
                </a:solidFill>
                <a:effectLst/>
                <a:latin typeface="Segoe UI Light" pitchFamily="34" charset="0"/>
                <a:ea typeface="+mn-ea"/>
                <a:cs typeface="+mn-cs"/>
              </a:rPr>
              <a:t>​</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1857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6338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7746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30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9872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Deployments are metadata that define how the pods and their containers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p>
          <a:p>
            <a:pPr marL="685800" lvl="1" indent="-228600">
              <a:buAutoNum type="arabicPeriod"/>
            </a:pPr>
            <a:r>
              <a:rPr lang="en-US" dirty="0">
                <a:cs typeface="+mn-lt"/>
              </a:rPr>
              <a:t>An example is API=/sample/</a:t>
            </a:r>
            <a:r>
              <a:rPr lang="en-US" dirty="0" err="1">
                <a:cs typeface="+mn-lt"/>
              </a:rPr>
              <a:t>api</a:t>
            </a:r>
            <a:r>
              <a:rPr lang="en-US" dirty="0">
                <a:cs typeface="+mn-lt"/>
              </a:rPr>
              <a:t>. This would point the ratings-web to the backend API in its environment variables</a:t>
            </a:r>
            <a:br>
              <a:rPr lang="en-US" dirty="0">
                <a:cs typeface="+mn-lt"/>
              </a:rPr>
            </a:br>
            <a:br>
              <a:rPr lang="en-US" dirty="0">
                <a:cs typeface="+mn-lt"/>
              </a:rPr>
            </a:br>
            <a:r>
              <a:rPr lang="en-US" dirty="0"/>
              <a:t>Kubernetes keeps a database of all of the configuration information.  </a:t>
            </a:r>
            <a:br>
              <a:rPr lang="en-US" dirty="0">
                <a:cs typeface="+mn-lt"/>
              </a:rPr>
            </a:br>
            <a:r>
              <a:rPr lang="en-US" dirty="0"/>
              <a:t>The “label” you give to a Pod makes it possible for Kubernetes to keep track of all instances of that type of pod running in the cluster.</a:t>
            </a:r>
            <a:endParaRPr lang="en-US" dirty="0">
              <a:ea typeface="Calibri" panose="020F0502020204030204"/>
              <a:cs typeface="Calibri" panose="020F0502020204030204"/>
            </a:endParaRPr>
          </a:p>
          <a:p>
            <a:pPr marL="228600" indent="-228600">
              <a:buAutoNum type="arabicPeriod"/>
            </a:pPr>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9131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366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4334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3211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49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4332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756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034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OpenShift allows one to scale up/down the number of pods for each part of an application as needed. This can be accomplished via changing our </a:t>
            </a:r>
            <a:r>
              <a:rPr lang="en-US" dirty="0" err="1"/>
              <a:t>replicaset</a:t>
            </a:r>
            <a:r>
              <a:rPr lang="en-US" dirty="0"/>
              <a:t>/deployment definition (declarative), by the command line (imperative), or via the web UI (imperative). Here we show it by command line and what happens.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84693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5202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61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3610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1633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8474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45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And the reasons why customers choose OpenShift are reflected in the results of our research.  Every time we go out to survey what are some of the issues and challenges that companies face, we hear about 1. Container Security (and compliance), 2. Day 2 </a:t>
            </a:r>
            <a:r>
              <a:rPr lang="en-US" dirty="0" err="1">
                <a:latin typeface="Segoe UI Light"/>
                <a:cs typeface="Segoe UI Light"/>
              </a:rPr>
              <a:t>mgmt</a:t>
            </a:r>
            <a:r>
              <a:rPr lang="en-US" dirty="0">
                <a:latin typeface="Segoe UI Light"/>
                <a:cs typeface="Segoe UI Light"/>
              </a:rPr>
              <a:t> (install, upgrade, </a:t>
            </a:r>
            <a:r>
              <a:rPr lang="en-US" dirty="0" err="1">
                <a:latin typeface="Segoe UI Light"/>
                <a:cs typeface="Segoe UI Light"/>
              </a:rPr>
              <a:t>etc</a:t>
            </a:r>
            <a:r>
              <a:rPr lang="en-US" dirty="0">
                <a:latin typeface="Segoe UI Light"/>
                <a:cs typeface="Segoe UI Light"/>
              </a:rPr>
              <a:t>), and 3. App dev &amp; mgmt.</a:t>
            </a:r>
          </a:p>
          <a:p>
            <a:br>
              <a:rPr lang="en-US" dirty="0"/>
            </a:br>
            <a:endParaRPr lang="en-US" dirty="0"/>
          </a:p>
          <a:p>
            <a:r>
              <a:rPr lang="en-US" dirty="0">
                <a:latin typeface="Segoe UI Light"/>
                <a:cs typeface="Segoe UI Light"/>
              </a:rPr>
              <a:t>On the other hand, prospects are looking for a vendor with demonstrated leadership and contributions to open source communities, platform security and long-term commercial support… that’s Red Hat! That’s what we do.  That’s our business.</a:t>
            </a:r>
            <a:br>
              <a:rPr lang="en-US" dirty="0">
                <a:cs typeface="Segoe UI Light"/>
              </a:rPr>
            </a:br>
            <a:endParaRPr lang="en-US" dirty="0">
              <a:cs typeface="Segoe UI Light"/>
            </a:endParaRPr>
          </a:p>
          <a:p>
            <a:r>
              <a:rPr lang="en-US" b="1" i="1" dirty="0">
                <a:latin typeface="Segoe UI Light"/>
                <a:cs typeface="Segoe UI Light"/>
              </a:rPr>
              <a:t>My question to you is: where are you in your container adoption journey, what technologies are you looking at currently, and what do you consider critical capabilities in your selection process, in terms of both product and vendor capabilities?</a:t>
            </a:r>
            <a:endParaRPr lang="en-US" dirty="0">
              <a:latin typeface="Segoe UI Light"/>
              <a:cs typeface="Segoe UI Light"/>
            </a:endParaRPr>
          </a:p>
          <a:p>
            <a:endParaRPr lang="en-US" b="1" i="1" dirty="0">
              <a:cs typeface="Segoe UI Light"/>
            </a:endParaRPr>
          </a:p>
          <a:p>
            <a:r>
              <a:rPr lang="en-US" dirty="0">
                <a:latin typeface="Segoe UI Light"/>
                <a:cs typeface="Segoe UI Light"/>
              </a:rPr>
              <a:t>Here is how we address container adoption challenges in OpenShift, and what is the value that OpenShift provides in each of these categories.</a:t>
            </a:r>
          </a:p>
          <a:p>
            <a:endParaRPr lang="en-US" dirty="0">
              <a:cs typeface="Segoe UI Light"/>
            </a:endParaRPr>
          </a:p>
          <a:p>
            <a:pPr marL="171450" indent="-171450">
              <a:buFont typeface="Arial"/>
              <a:buChar char="•"/>
            </a:pPr>
            <a:r>
              <a:rPr lang="en-US" dirty="0">
                <a:latin typeface="Segoe UI Light"/>
                <a:cs typeface="Segoe UI Light"/>
              </a:rPr>
              <a:t>We take container security very seriously and take a holistic approach to deliver what we call a trusted enterprise Kubernetes platform. As you know, containers are Linux, and so is Kubernetes.  And because we also provide RHEL which is trusted by 1,000s of Enterprises worldwide we can deliver a secure platform across the stack and stand behind it with long-term support.</a:t>
            </a:r>
          </a:p>
          <a:p>
            <a:pPr marL="171450" indent="-171450">
              <a:buFont typeface="Arial"/>
              <a:buChar char="•"/>
            </a:pPr>
            <a:r>
              <a:rPr lang="en-US" dirty="0">
                <a:latin typeface="Segoe UI Light"/>
                <a:cs typeface="Segoe UI Light"/>
              </a:rPr>
              <a:t>We recognize that keeping up with the frequent upstream releases can be challenging and we’re investing in automated capabilities like the operator framework and over-the-air updates to make it easier to keep up to date with the latest innovations coming out of the communities and to deploy containers at scale.</a:t>
            </a:r>
          </a:p>
          <a:p>
            <a:pPr marL="171450" indent="-171450">
              <a:buFont typeface="Arial"/>
              <a:buChar char="•"/>
            </a:pPr>
            <a:r>
              <a:rPr lang="en-US" dirty="0">
                <a:latin typeface="Segoe UI Light"/>
                <a:cs typeface="Segoe UI Light"/>
              </a:rPr>
              <a:t>It’s all about the developers and we’re investing in (1) automation capabilities in OpenShift, e.g. CICD pipelines, AB testing </a:t>
            </a:r>
            <a:r>
              <a:rPr lang="en-US" dirty="0" err="1">
                <a:latin typeface="Segoe UI Light"/>
                <a:cs typeface="Segoe UI Light"/>
              </a:rPr>
              <a:t>etc</a:t>
            </a:r>
            <a:r>
              <a:rPr lang="en-US" dirty="0">
                <a:latin typeface="Segoe UI Light"/>
                <a:cs typeface="Segoe UI Light"/>
              </a:rPr>
              <a:t>, (2) developer tools like </a:t>
            </a:r>
            <a:r>
              <a:rPr lang="en-US" dirty="0" err="1">
                <a:latin typeface="Segoe UI Light"/>
                <a:cs typeface="Segoe UI Light"/>
              </a:rPr>
              <a:t>Codeready</a:t>
            </a:r>
            <a:r>
              <a:rPr lang="en-US" dirty="0">
                <a:latin typeface="Segoe UI Light"/>
                <a:cs typeface="Segoe UI Light"/>
              </a:rPr>
              <a:t> Workspaces and (3) cloud-native frameworks including Spring, serverless and Windows containers to inspire developers to create the best code. No matter what applications you’re building, chances are you can improve developer productivity with OpenShift.</a:t>
            </a:r>
          </a:p>
          <a:p>
            <a:br>
              <a:rPr lang="en-US" dirty="0"/>
            </a:br>
            <a:br>
              <a:rPr lang="en-US" dirty="0"/>
            </a:br>
            <a:endParaRPr lang="en-US" dirty="0"/>
          </a:p>
          <a:p>
            <a:pPr>
              <a:spcAft>
                <a:spcPts val="0"/>
              </a:spcAft>
            </a:pPr>
            <a:br>
              <a:rPr lang="en-US" dirty="0"/>
            </a:br>
            <a:endParaRPr lang="en-US" dirty="0"/>
          </a:p>
          <a:p>
            <a:pPr marL="0" lvl="0" indent="0" algn="l" rtl="0">
              <a:spcBef>
                <a:spcPts val="0"/>
              </a:spcBef>
              <a:spcAft>
                <a:spcPts val="0"/>
              </a:spcAft>
              <a:buNone/>
            </a:pPr>
            <a:endParaRPr lang="en-US" dirty="0">
              <a:solidFill>
                <a:schemeClr val="dk1"/>
              </a:solidFill>
            </a:endParaRPr>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5/26/2023 9:37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73522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0.png"/><Relationship Id="rId4" Type="http://schemas.microsoft.com/office/2007/relationships/hdphoto" Target="../media/hdphoto1.wdp"/></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673092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5/26/2023</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03896319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2400751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16321037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258646680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41282295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80393156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755858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62826089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976575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1727197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407162101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4977609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66772757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75437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79138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41209239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5/26/2023</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43581998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0098594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557591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12157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57643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27112847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149310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14862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75730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pic>
        <p:nvPicPr>
          <p:cNvPr id="9" name="Picture 8">
            <a:extLst>
              <a:ext uri="{FF2B5EF4-FFF2-40B4-BE49-F238E27FC236}">
                <a16:creationId xmlns:a16="http://schemas.microsoft.com/office/drawing/2014/main" id="{C047DA5E-4215-0840-A66D-319B238951D6}"/>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533900" y="426474"/>
            <a:ext cx="7902575" cy="6568052"/>
          </a:xfrm>
          <a:custGeom>
            <a:avLst/>
            <a:gdLst>
              <a:gd name="connsiteX0" fmla="*/ 0 w 7902575"/>
              <a:gd name="connsiteY0" fmla="*/ 0 h 6568052"/>
              <a:gd name="connsiteX1" fmla="*/ 7902575 w 7902575"/>
              <a:gd name="connsiteY1" fmla="*/ 0 h 6568052"/>
              <a:gd name="connsiteX2" fmla="*/ 7902575 w 7902575"/>
              <a:gd name="connsiteY2" fmla="*/ 1132317 h 6568052"/>
              <a:gd name="connsiteX3" fmla="*/ 1957659 w 7902575"/>
              <a:gd name="connsiteY3" fmla="*/ 1132317 h 6568052"/>
              <a:gd name="connsiteX4" fmla="*/ 1948561 w 7902575"/>
              <a:gd name="connsiteY4" fmla="*/ 1132317 h 6568052"/>
              <a:gd name="connsiteX5" fmla="*/ 1948561 w 7902575"/>
              <a:gd name="connsiteY5" fmla="*/ 5548869 h 6568052"/>
              <a:gd name="connsiteX6" fmla="*/ 1957659 w 7902575"/>
              <a:gd name="connsiteY6" fmla="*/ 5548869 h 6568052"/>
              <a:gd name="connsiteX7" fmla="*/ 7902575 w 7902575"/>
              <a:gd name="connsiteY7" fmla="*/ 5548869 h 6568052"/>
              <a:gd name="connsiteX8" fmla="*/ 7902575 w 7902575"/>
              <a:gd name="connsiteY8" fmla="*/ 6568052 h 6568052"/>
              <a:gd name="connsiteX9" fmla="*/ 0 w 7902575"/>
              <a:gd name="connsiteY9" fmla="*/ 6568052 h 656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2575" h="6568052">
                <a:moveTo>
                  <a:pt x="0" y="0"/>
                </a:moveTo>
                <a:lnTo>
                  <a:pt x="7902575" y="0"/>
                </a:lnTo>
                <a:lnTo>
                  <a:pt x="7902575" y="1132317"/>
                </a:lnTo>
                <a:lnTo>
                  <a:pt x="1957659" y="1132317"/>
                </a:lnTo>
                <a:lnTo>
                  <a:pt x="1948561" y="1132317"/>
                </a:lnTo>
                <a:lnTo>
                  <a:pt x="1948561" y="5548869"/>
                </a:lnTo>
                <a:lnTo>
                  <a:pt x="1957659" y="5548869"/>
                </a:lnTo>
                <a:lnTo>
                  <a:pt x="7902575" y="5548869"/>
                </a:lnTo>
                <a:lnTo>
                  <a:pt x="7902575" y="6568052"/>
                </a:lnTo>
                <a:lnTo>
                  <a:pt x="0" y="6568052"/>
                </a:lnTo>
                <a:close/>
              </a:path>
            </a:pathLst>
          </a:custGeom>
        </p:spPr>
      </p:pic>
    </p:spTree>
    <p:extLst>
      <p:ext uri="{BB962C8B-B14F-4D97-AF65-F5344CB8AC3E}">
        <p14:creationId xmlns:p14="http://schemas.microsoft.com/office/powerpoint/2010/main" val="1010134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spTree>
    <p:extLst>
      <p:ext uri="{BB962C8B-B14F-4D97-AF65-F5344CB8AC3E}">
        <p14:creationId xmlns:p14="http://schemas.microsoft.com/office/powerpoint/2010/main" val="2206287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Half slide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3AA7E720-0A88-1242-9944-7F3721C43520}"/>
              </a:ext>
            </a:extLst>
          </p:cNvPr>
          <p:cNvPicPr>
            <a:picLocks noChangeAspect="1"/>
          </p:cNvPicPr>
          <p:nvPr userDrawn="1"/>
        </p:nvPicPr>
        <p:blipFill>
          <a:blip r:embed="rId2"/>
          <a:stretch>
            <a:fillRect/>
          </a:stretch>
        </p:blipFill>
        <p:spPr bwMode="black">
          <a:xfrm>
            <a:off x="10559038" y="6605668"/>
            <a:ext cx="637454" cy="136504"/>
          </a:xfrm>
          <a:prstGeom prst="rect">
            <a:avLst/>
          </a:prstGeom>
        </p:spPr>
      </p:pic>
      <p:cxnSp>
        <p:nvCxnSpPr>
          <p:cNvPr id="6" name="Straight Connector 5">
            <a:extLst>
              <a:ext uri="{FF2B5EF4-FFF2-40B4-BE49-F238E27FC236}">
                <a16:creationId xmlns:a16="http://schemas.microsoft.com/office/drawing/2014/main" id="{08951892-1CEC-B04D-840A-BFDBB556AA19}"/>
              </a:ext>
            </a:extLst>
          </p:cNvPr>
          <p:cNvCxnSpPr>
            <a:cxnSpLocks/>
          </p:cNvCxnSpPr>
          <p:nvPr userDrawn="1"/>
        </p:nvCxnSpPr>
        <p:spPr>
          <a:xfrm>
            <a:off x="11299513" y="6591335"/>
            <a:ext cx="0" cy="165169"/>
          </a:xfrm>
          <a:prstGeom prst="line">
            <a:avLst/>
          </a:prstGeom>
          <a:noFill/>
          <a:ln w="12700" cap="flat" cmpd="sng" algn="ctr">
            <a:solidFill>
              <a:schemeClr val="tx1"/>
            </a:solidFill>
            <a:prstDash val="solid"/>
            <a:headEnd type="none"/>
            <a:tailEnd type="none"/>
          </a:ln>
          <a:effectLst/>
        </p:spPr>
      </p:cxnSp>
      <p:pic>
        <p:nvPicPr>
          <p:cNvPr id="8" name="Google Shape;30;p6">
            <a:extLst>
              <a:ext uri="{FF2B5EF4-FFF2-40B4-BE49-F238E27FC236}">
                <a16:creationId xmlns:a16="http://schemas.microsoft.com/office/drawing/2014/main" id="{62D7D4DE-8976-0E4D-B2B4-CD2FEB702D37}"/>
              </a:ext>
            </a:extLst>
          </p:cNvPr>
          <p:cNvPicPr preferRelativeResize="0"/>
          <p:nvPr userDrawn="1"/>
        </p:nvPicPr>
        <p:blipFill rotWithShape="1">
          <a:blip r:embed="rId3">
            <a:alphaModFix/>
          </a:blip>
          <a:srcRect l="1" t="327" r="-2684" b="-16587"/>
          <a:stretch/>
        </p:blipFill>
        <p:spPr>
          <a:xfrm>
            <a:off x="11434592" y="6607543"/>
            <a:ext cx="641141" cy="170793"/>
          </a:xfrm>
          <a:prstGeom prst="rect">
            <a:avLst/>
          </a:prstGeom>
          <a:noFill/>
          <a:ln>
            <a:noFill/>
          </a:ln>
        </p:spPr>
      </p:pic>
    </p:spTree>
    <p:extLst>
      <p:ext uri="{BB962C8B-B14F-4D97-AF65-F5344CB8AC3E}">
        <p14:creationId xmlns:p14="http://schemas.microsoft.com/office/powerpoint/2010/main" val="1213572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5/26/2023</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26/05/2023</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5/26/2023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7.png"/><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image" Target="../media/image15.png"/><Relationship Id="rId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24.emf"/><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27.png"/><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5.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332" r:id="rId15"/>
    <p:sldLayoutId id="2147484333" r:id="rId16"/>
    <p:sldLayoutId id="2147484334" r:id="rId17"/>
    <p:sldLayoutId id="2147484360" r:id="rId18"/>
    <p:sldLayoutId id="2147484361"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5/26/2023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1161039319"/>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cloud.redhat.com/openshift"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image" Target="../media/image3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operatorhub.io/"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hub.helm.sh/"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hub.helm.sh/"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127.0.0.1.8443/"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61.png"/><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microsoft.com/office/2007/relationships/hdphoto" Target="../media/hdphoto3.wdp"/><Relationship Id="rId2" Type="http://schemas.openxmlformats.org/officeDocument/2006/relationships/notesSlide" Target="../notesSlides/notesSlide53.xml"/><Relationship Id="rId1" Type="http://schemas.openxmlformats.org/officeDocument/2006/relationships/slideLayout" Target="../slideLayouts/slideLayout66.xml"/><Relationship Id="rId6" Type="http://schemas.openxmlformats.org/officeDocument/2006/relationships/image" Target="../media/image66.png"/><Relationship Id="rId5" Type="http://schemas.openxmlformats.org/officeDocument/2006/relationships/image" Target="../media/image65.png"/><Relationship Id="rId4" Type="http://schemas.microsoft.com/office/2007/relationships/hdphoto" Target="../media/hdphoto2.wdp"/><Relationship Id="rId9" Type="http://schemas.openxmlformats.org/officeDocument/2006/relationships/image" Target="../media/image31.pn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66.xml"/><Relationship Id="rId6" Type="http://schemas.openxmlformats.org/officeDocument/2006/relationships/diagramColors" Target="../diagrams/colors1.xml"/><Relationship Id="rId11" Type="http://schemas.microsoft.com/office/2007/relationships/hdphoto" Target="../media/hdphoto3.wdp"/><Relationship Id="rId5" Type="http://schemas.openxmlformats.org/officeDocument/2006/relationships/diagramQuickStyle" Target="../diagrams/quickStyle1.xml"/><Relationship Id="rId10" Type="http://schemas.openxmlformats.org/officeDocument/2006/relationships/image" Target="../media/image66.png"/><Relationship Id="rId4" Type="http://schemas.openxmlformats.org/officeDocument/2006/relationships/diagramLayout" Target="../diagrams/layout1.xml"/><Relationship Id="rId9" Type="http://schemas.microsoft.com/office/2007/relationships/hdphoto" Target="../media/hdphoto2.wdp"/></Relationships>
</file>

<file path=ppt/slides/_rels/slide5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66.xml"/><Relationship Id="rId6" Type="http://schemas.openxmlformats.org/officeDocument/2006/relationships/diagramColors" Target="../diagrams/colors2.xml"/><Relationship Id="rId11" Type="http://schemas.openxmlformats.org/officeDocument/2006/relationships/image" Target="../media/image69.png"/><Relationship Id="rId5" Type="http://schemas.openxmlformats.org/officeDocument/2006/relationships/diagramQuickStyle" Target="../diagrams/quickStyle2.xml"/><Relationship Id="rId10" Type="http://schemas.openxmlformats.org/officeDocument/2006/relationships/image" Target="../media/image68.png"/><Relationship Id="rId4" Type="http://schemas.openxmlformats.org/officeDocument/2006/relationships/diagramLayout" Target="../diagrams/layout2.xml"/><Relationship Id="rId9" Type="http://schemas.microsoft.com/office/2007/relationships/hdphoto" Target="../media/hdphoto3.wdp"/></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docs.microsoft.com/en-us/azure/openshift/tutorial-connect-cluster#install-the-openshift-cli" TargetMode="External"/><Relationship Id="rId5" Type="http://schemas.openxmlformats.org/officeDocument/2006/relationships/hyperlink" Target="https://code.visualstudio.com/download" TargetMode="External"/><Relationship Id="rId4" Type="http://schemas.openxmlformats.org/officeDocument/2006/relationships/hyperlink" Target="https://docs.microsoft.com/en-us/cli/azure/install-azure-cl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66.xml"/><Relationship Id="rId6" Type="http://schemas.openxmlformats.org/officeDocument/2006/relationships/image" Target="../media/image31.png"/><Relationship Id="rId5" Type="http://schemas.openxmlformats.org/officeDocument/2006/relationships/image" Target="../media/image76.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79.png"/></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66.xml"/><Relationship Id="rId5" Type="http://schemas.openxmlformats.org/officeDocument/2006/relationships/image" Target="../media/image31.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66.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0.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88.xml"/></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31.png"/><Relationship Id="rId7"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9.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7.xml"/><Relationship Id="rId1" Type="http://schemas.openxmlformats.org/officeDocument/2006/relationships/slideLayout" Target="../slideLayouts/slideLayout14.xml"/><Relationship Id="rId4" Type="http://schemas.openxmlformats.org/officeDocument/2006/relationships/image" Target="../media/image94.png"/></Relationships>
</file>

<file path=ppt/slides/_rels/slide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09.xml"/></Relationships>
</file>

<file path=ppt/slides/_rels/slide90.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90.xml"/><Relationship Id="rId1" Type="http://schemas.openxmlformats.org/officeDocument/2006/relationships/slideLayout" Target="../slideLayouts/slideLayout12.xml"/><Relationship Id="rId4"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7508"/>
          </a:xfrm>
        </p:spPr>
        <p:txBody>
          <a:bodyPr/>
          <a:lstStyle/>
          <a:p>
            <a:pPr algn="ctr"/>
            <a:r>
              <a:rPr lang="en-US" sz="7050" dirty="0">
                <a:ln w="3175">
                  <a:noFill/>
                </a:ln>
                <a:solidFill>
                  <a:srgbClr val="9966FF"/>
                </a:solidFill>
                <a:latin typeface="Segoe UI"/>
                <a:ea typeface="+mn-ea"/>
                <a:cs typeface="Segoe UI"/>
              </a:rPr>
              <a:t>Intro To Azure RedHat OpenShift</a:t>
            </a:r>
            <a:endParaRPr lang="en-US" dirty="0">
              <a:ln w="3175">
                <a:noFill/>
              </a:ln>
              <a:solidFill>
                <a:srgbClr val="9966FF"/>
              </a:solidFill>
              <a:latin typeface="Segoe UI" panose="020B0502040204020203" pitchFamily="34" charset="0"/>
              <a:ea typeface="+mn-ea"/>
              <a:cs typeface="Segoe UI" panose="020B0502040204020203" pitchFamily="34" charset="0"/>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OpenShift in Azure</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478595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943A598-494A-6040-9E37-BC67577AC19D}"/>
              </a:ext>
            </a:extLst>
          </p:cNvPr>
          <p:cNvSpPr>
            <a:spLocks noGrp="1"/>
          </p:cNvSpPr>
          <p:nvPr>
            <p:ph type="body" sz="quarter" idx="10"/>
          </p:nvPr>
        </p:nvSpPr>
        <p:spPr>
          <a:xfrm>
            <a:off x="586740" y="1664891"/>
            <a:ext cx="11018520" cy="4124206"/>
          </a:xfrm>
        </p:spPr>
        <p:txBody>
          <a:bodyPr/>
          <a:lstStyle/>
          <a:p>
            <a:r>
              <a:rPr lang="en-US" dirty="0">
                <a:latin typeface="+mj-lt"/>
              </a:rPr>
              <a:t>OpenShift Container Platform </a:t>
            </a:r>
            <a:r>
              <a:rPr lang="en-US" dirty="0"/>
              <a:t>on Virtual Machines</a:t>
            </a:r>
          </a:p>
          <a:p>
            <a:r>
              <a:rPr lang="en-US" sz="2400" dirty="0"/>
              <a:t>Deploy through </a:t>
            </a:r>
            <a:r>
              <a:rPr lang="en-US" sz="2400" dirty="0">
                <a:hlinkClick r:id="rId3"/>
              </a:rPr>
              <a:t>cloud.redhat.com/</a:t>
            </a:r>
            <a:r>
              <a:rPr lang="en-US" sz="2400" dirty="0" err="1">
                <a:hlinkClick r:id="rId3"/>
              </a:rPr>
              <a:t>openshift</a:t>
            </a:r>
            <a:endParaRPr lang="en-US" sz="2400" dirty="0"/>
          </a:p>
          <a:p>
            <a:r>
              <a:rPr lang="en-US" sz="2400" dirty="0"/>
              <a:t>Self-managed on infrastructure as a service (IaaS)</a:t>
            </a:r>
          </a:p>
          <a:p>
            <a:r>
              <a:rPr lang="en-US" sz="2400" dirty="0"/>
              <a:t>Bring your own license</a:t>
            </a:r>
          </a:p>
          <a:p>
            <a:endParaRPr lang="en-US" dirty="0"/>
          </a:p>
          <a:p>
            <a:r>
              <a:rPr lang="en-US" dirty="0">
                <a:latin typeface="+mj-lt"/>
              </a:rPr>
              <a:t>Azure Red Hat OpenShift</a:t>
            </a:r>
          </a:p>
          <a:p>
            <a:r>
              <a:rPr lang="en-US" sz="2400" dirty="0"/>
              <a:t>Deployed through the Azure Portal or the Azure CLI</a:t>
            </a:r>
          </a:p>
          <a:p>
            <a:r>
              <a:rPr lang="en-US" sz="2400" dirty="0"/>
              <a:t>Fully-managed and supported Red Hat OpenShift platform</a:t>
            </a:r>
          </a:p>
          <a:p>
            <a:r>
              <a:rPr lang="en-US" sz="2400" dirty="0"/>
              <a:t>Billing integrated in your Azure subscription</a:t>
            </a:r>
          </a:p>
        </p:txBody>
      </p:sp>
      <p:sp>
        <p:nvSpPr>
          <p:cNvPr id="4" name="Title 1">
            <a:extLst>
              <a:ext uri="{FF2B5EF4-FFF2-40B4-BE49-F238E27FC236}">
                <a16:creationId xmlns:a16="http://schemas.microsoft.com/office/drawing/2014/main" id="{6F2025E0-5382-6809-4FC4-F25959B90B26}"/>
              </a:ext>
            </a:extLst>
          </p:cNvPr>
          <p:cNvSpPr txBox="1">
            <a:spLocks/>
          </p:cNvSpPr>
          <p:nvPr/>
        </p:nvSpPr>
        <p:spPr>
          <a:xfrm>
            <a:off x="525716" y="149987"/>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Managed &amp; Unmanaged</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6178432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1B5F3367-2DF0-874D-9663-D9B3C0593651}"/>
              </a:ext>
            </a:extLst>
          </p:cNvPr>
          <p:cNvCxnSpPr>
            <a:cxnSpLocks/>
          </p:cNvCxnSpPr>
          <p:nvPr/>
        </p:nvCxnSpPr>
        <p:spPr>
          <a:xfrm>
            <a:off x="4078536" y="1587046"/>
            <a:ext cx="0" cy="4314044"/>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6">
            <a:extLst>
              <a:ext uri="{FF2B5EF4-FFF2-40B4-BE49-F238E27FC236}">
                <a16:creationId xmlns:a16="http://schemas.microsoft.com/office/drawing/2014/main" id="{B2CD8DA3-50C1-2845-9EF0-EFD7D346FF35}"/>
              </a:ext>
            </a:extLst>
          </p:cNvPr>
          <p:cNvSpPr txBox="1">
            <a:spLocks/>
          </p:cNvSpPr>
          <p:nvPr/>
        </p:nvSpPr>
        <p:spPr>
          <a:xfrm>
            <a:off x="483382" y="298076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3"/>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7" name="Title 16">
            <a:extLst>
              <a:ext uri="{FF2B5EF4-FFF2-40B4-BE49-F238E27FC236}">
                <a16:creationId xmlns:a16="http://schemas.microsoft.com/office/drawing/2014/main" id="{C545003A-13A2-1B49-A5B4-81584BEC15C4}"/>
              </a:ext>
            </a:extLst>
          </p:cNvPr>
          <p:cNvSpPr txBox="1">
            <a:spLocks/>
          </p:cNvSpPr>
          <p:nvPr/>
        </p:nvSpPr>
        <p:spPr>
          <a:xfrm>
            <a:off x="483382" y="422341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4"/>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aphicFrame>
        <p:nvGraphicFramePr>
          <p:cNvPr id="8" name="Table 7">
            <a:extLst>
              <a:ext uri="{FF2B5EF4-FFF2-40B4-BE49-F238E27FC236}">
                <a16:creationId xmlns:a16="http://schemas.microsoft.com/office/drawing/2014/main" id="{3D05924B-B347-3342-AF4C-35435C1E8C3E}"/>
              </a:ext>
            </a:extLst>
          </p:cNvPr>
          <p:cNvGraphicFramePr>
            <a:graphicFrameLocks noGrp="1"/>
          </p:cNvGraphicFramePr>
          <p:nvPr/>
        </p:nvGraphicFramePr>
        <p:xfrm>
          <a:off x="467739" y="1495290"/>
          <a:ext cx="3298890" cy="3854624"/>
        </p:xfrm>
        <a:graphic>
          <a:graphicData uri="http://schemas.openxmlformats.org/drawingml/2006/table">
            <a:tbl>
              <a:tblPr firstRow="1" bandRow="1">
                <a:tableStyleId>{5C22544A-7EE6-4342-B048-85BDC9FD1C3A}</a:tableStyleId>
              </a:tblPr>
              <a:tblGrid>
                <a:gridCol w="1960627">
                  <a:extLst>
                    <a:ext uri="{9D8B030D-6E8A-4147-A177-3AD203B41FA5}">
                      <a16:colId xmlns:a16="http://schemas.microsoft.com/office/drawing/2014/main" val="1718013709"/>
                    </a:ext>
                  </a:extLst>
                </a:gridCol>
                <a:gridCol w="208228">
                  <a:extLst>
                    <a:ext uri="{9D8B030D-6E8A-4147-A177-3AD203B41FA5}">
                      <a16:colId xmlns:a16="http://schemas.microsoft.com/office/drawing/2014/main" val="1990358366"/>
                    </a:ext>
                  </a:extLst>
                </a:gridCol>
                <a:gridCol w="1130035">
                  <a:extLst>
                    <a:ext uri="{9D8B030D-6E8A-4147-A177-3AD203B41FA5}">
                      <a16:colId xmlns:a16="http://schemas.microsoft.com/office/drawing/2014/main" val="1769369918"/>
                    </a:ext>
                  </a:extLst>
                </a:gridCol>
              </a:tblGrid>
              <a:tr h="4659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baseline="0">
                          <a:solidFill>
                            <a:schemeClr val="tx1"/>
                          </a:solidFill>
                          <a:latin typeface="Segoe UI Semibold" panose="020B0702040204020203" pitchFamily="34" charset="0"/>
                          <a:ea typeface="+mn-ea"/>
                          <a:cs typeface="Segoe UI Semibold" panose="020B0702040204020203" pitchFamily="34" charset="0"/>
                        </a:rPr>
                        <a:t>Responsibilities</a:t>
                      </a: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User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Project and quota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Application lifecycle</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854266"/>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Cluster creation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6518">
                <a:tc>
                  <a:txBody>
                    <a:bodyPr/>
                    <a:lstStyle/>
                    <a:p>
                      <a:pPr marL="0" algn="l" defTabSz="914367" rtl="0" eaLnBrk="1" latinLnBrk="0" hangingPunct="1"/>
                      <a:r>
                        <a:rPr lang="en-US" sz="1000" kern="1200" baseline="0">
                          <a:solidFill>
                            <a:schemeClr val="tx1"/>
                          </a:solidFill>
                          <a:latin typeface="+mn-lt"/>
                          <a:ea typeface="+mn-ea"/>
                          <a:cs typeface="Segoe UI Semibold" panose="020B0702040204020203" pitchFamily="34" charset="0"/>
                        </a:rPr>
                        <a:t>Cluster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Monitoring and logging</a:t>
                      </a: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6518">
                <a:tc>
                  <a:txBody>
                    <a:bodyPr/>
                    <a:lstStyle/>
                    <a:p>
                      <a:r>
                        <a:rPr lang="en-US" sz="1000" baseline="0">
                          <a:solidFill>
                            <a:schemeClr val="tx1"/>
                          </a:solidFill>
                          <a:latin typeface="+mn-lt"/>
                          <a:cs typeface="Segoe UI Semibold" panose="020B0702040204020203" pitchFamily="34" charset="0"/>
                        </a:rPr>
                        <a:t>Network configuration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6518">
                <a:tc>
                  <a:txBody>
                    <a:bodyPr/>
                    <a:lstStyle/>
                    <a:p>
                      <a:r>
                        <a:rPr lang="en-US" sz="1000" baseline="0">
                          <a:solidFill>
                            <a:schemeClr val="tx1"/>
                          </a:solidFill>
                          <a:latin typeface="+mn-lt"/>
                          <a:cs typeface="Segoe UI Semibold" panose="020B0702040204020203" pitchFamily="34" charset="0"/>
                        </a:rPr>
                        <a:t>Software and security updates</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6518">
                <a:tc>
                  <a:txBody>
                    <a:bodyPr/>
                    <a:lstStyle/>
                    <a:p>
                      <a:r>
                        <a:rPr lang="en-US" sz="1000" baseline="0">
                          <a:solidFill>
                            <a:schemeClr val="tx1"/>
                          </a:solidFill>
                          <a:latin typeface="+mn-lt"/>
                          <a:cs typeface="Segoe UI Semibold" panose="020B0702040204020203" pitchFamily="34" charset="0"/>
                        </a:rPr>
                        <a:t>Platform support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9" name="Rectangle 8">
            <a:extLst>
              <a:ext uri="{FF2B5EF4-FFF2-40B4-BE49-F238E27FC236}">
                <a16:creationId xmlns:a16="http://schemas.microsoft.com/office/drawing/2014/main" id="{443427DB-62FA-C94A-BABD-0FE31B8089C2}"/>
              </a:ext>
            </a:extLst>
          </p:cNvPr>
          <p:cNvSpPr/>
          <p:nvPr/>
        </p:nvSpPr>
        <p:spPr>
          <a:xfrm>
            <a:off x="2907781" y="3189181"/>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4ED0E08-EFD6-1146-8E98-CBAD40967ADC}"/>
              </a:ext>
            </a:extLst>
          </p:cNvPr>
          <p:cNvSpPr/>
          <p:nvPr/>
        </p:nvSpPr>
        <p:spPr>
          <a:xfrm>
            <a:off x="2907781" y="3566079"/>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D8D2F4C2-ABEF-ED4F-A316-0EC9FFA3D677}"/>
              </a:ext>
            </a:extLst>
          </p:cNvPr>
          <p:cNvSpPr/>
          <p:nvPr/>
        </p:nvSpPr>
        <p:spPr>
          <a:xfrm>
            <a:off x="2907781" y="3942977"/>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63CECC86-9780-ED45-BFE5-85CD08D025D6}"/>
              </a:ext>
            </a:extLst>
          </p:cNvPr>
          <p:cNvSpPr/>
          <p:nvPr/>
        </p:nvSpPr>
        <p:spPr>
          <a:xfrm>
            <a:off x="2907781" y="4319876"/>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8A292516-91AA-234C-A250-862222783C83}"/>
              </a:ext>
            </a:extLst>
          </p:cNvPr>
          <p:cNvSpPr/>
          <p:nvPr/>
        </p:nvSpPr>
        <p:spPr>
          <a:xfrm>
            <a:off x="2907781" y="469677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1953DC34-62EB-B84A-8E4F-4F7661751BC0}"/>
              </a:ext>
            </a:extLst>
          </p:cNvPr>
          <p:cNvSpPr/>
          <p:nvPr/>
        </p:nvSpPr>
        <p:spPr>
          <a:xfrm>
            <a:off x="2907781" y="2058485"/>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56CAC9D6-FF4C-1C4B-B4F0-200D64ECB35E}"/>
              </a:ext>
            </a:extLst>
          </p:cNvPr>
          <p:cNvSpPr/>
          <p:nvPr/>
        </p:nvSpPr>
        <p:spPr>
          <a:xfrm>
            <a:off x="2907781" y="243538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3E4C5CC5-3BD9-4F46-A38A-12438B70DBFB}"/>
              </a:ext>
            </a:extLst>
          </p:cNvPr>
          <p:cNvSpPr/>
          <p:nvPr/>
        </p:nvSpPr>
        <p:spPr>
          <a:xfrm>
            <a:off x="2907781" y="2812282"/>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2C9189D4-27BE-854B-BCA5-C093108F4D87}"/>
              </a:ext>
            </a:extLst>
          </p:cNvPr>
          <p:cNvGrpSpPr/>
          <p:nvPr/>
        </p:nvGrpSpPr>
        <p:grpSpPr>
          <a:xfrm>
            <a:off x="2907781" y="5073668"/>
            <a:ext cx="182262" cy="179285"/>
            <a:chOff x="7895257" y="6287059"/>
            <a:chExt cx="336177" cy="343103"/>
          </a:xfrm>
        </p:grpSpPr>
        <p:sp>
          <p:nvSpPr>
            <p:cNvPr id="18" name="Rectangle 17">
              <a:extLst>
                <a:ext uri="{FF2B5EF4-FFF2-40B4-BE49-F238E27FC236}">
                  <a16:creationId xmlns:a16="http://schemas.microsoft.com/office/drawing/2014/main" id="{DDDB435E-B49E-4A48-9C76-EB483183AEC6}"/>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9" name="Right Triangle 18">
              <a:extLst>
                <a:ext uri="{FF2B5EF4-FFF2-40B4-BE49-F238E27FC236}">
                  <a16:creationId xmlns:a16="http://schemas.microsoft.com/office/drawing/2014/main" id="{45BF38AD-10D5-1046-ADD8-65CAA76BBFE3}"/>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8150E4D-3D60-1341-8018-43AAC5FEA20E}"/>
              </a:ext>
            </a:extLst>
          </p:cNvPr>
          <p:cNvGrpSpPr/>
          <p:nvPr/>
        </p:nvGrpSpPr>
        <p:grpSpPr>
          <a:xfrm>
            <a:off x="820155" y="5580730"/>
            <a:ext cx="2593558" cy="241381"/>
            <a:chOff x="7047926" y="5642996"/>
            <a:chExt cx="2645564" cy="246221"/>
          </a:xfrm>
        </p:grpSpPr>
        <p:grpSp>
          <p:nvGrpSpPr>
            <p:cNvPr id="21" name="Group 20">
              <a:extLst>
                <a:ext uri="{FF2B5EF4-FFF2-40B4-BE49-F238E27FC236}">
                  <a16:creationId xmlns:a16="http://schemas.microsoft.com/office/drawing/2014/main" id="{C7829511-7239-A046-9351-327441FD8DDB}"/>
                </a:ext>
              </a:extLst>
            </p:cNvPr>
            <p:cNvGrpSpPr/>
            <p:nvPr/>
          </p:nvGrpSpPr>
          <p:grpSpPr>
            <a:xfrm>
              <a:off x="7047926" y="5642996"/>
              <a:ext cx="1053742" cy="246221"/>
              <a:chOff x="7047926" y="5642996"/>
              <a:chExt cx="1053742" cy="246221"/>
            </a:xfrm>
          </p:grpSpPr>
          <p:sp>
            <p:nvSpPr>
              <p:cNvPr id="27" name="Rectangle 26">
                <a:extLst>
                  <a:ext uri="{FF2B5EF4-FFF2-40B4-BE49-F238E27FC236}">
                    <a16:creationId xmlns:a16="http://schemas.microsoft.com/office/drawing/2014/main" id="{25BE2972-B54C-9442-BD82-EC9D46376CDF}"/>
                  </a:ext>
                </a:extLst>
              </p:cNvPr>
              <p:cNvSpPr/>
              <p:nvPr/>
            </p:nvSpPr>
            <p:spPr>
              <a:xfrm>
                <a:off x="7304214" y="5642996"/>
                <a:ext cx="797454"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Customer</a:t>
                </a:r>
              </a:p>
            </p:txBody>
          </p:sp>
          <p:sp>
            <p:nvSpPr>
              <p:cNvPr id="28" name="Rectangle 27">
                <a:extLst>
                  <a:ext uri="{FF2B5EF4-FFF2-40B4-BE49-F238E27FC236}">
                    <a16:creationId xmlns:a16="http://schemas.microsoft.com/office/drawing/2014/main" id="{847BA8FA-5992-9041-8072-1965FA82A05C}"/>
                  </a:ext>
                </a:extLst>
              </p:cNvPr>
              <p:cNvSpPr/>
              <p:nvPr/>
            </p:nvSpPr>
            <p:spPr>
              <a:xfrm>
                <a:off x="7047926" y="5673148"/>
                <a:ext cx="185917" cy="185917"/>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87F52294-AFEE-C848-BD06-8E300FB15322}"/>
                </a:ext>
              </a:extLst>
            </p:cNvPr>
            <p:cNvGrpSpPr/>
            <p:nvPr/>
          </p:nvGrpSpPr>
          <p:grpSpPr>
            <a:xfrm>
              <a:off x="8060711" y="5642996"/>
              <a:ext cx="1632779" cy="246221"/>
              <a:chOff x="8643735" y="5642996"/>
              <a:chExt cx="1632779" cy="246221"/>
            </a:xfrm>
          </p:grpSpPr>
          <p:sp>
            <p:nvSpPr>
              <p:cNvPr id="23" name="Rectangle 22">
                <a:extLst>
                  <a:ext uri="{FF2B5EF4-FFF2-40B4-BE49-F238E27FC236}">
                    <a16:creationId xmlns:a16="http://schemas.microsoft.com/office/drawing/2014/main" id="{DBE9F0BE-8776-5D4C-AA5C-D6048E8FF19B}"/>
                  </a:ext>
                </a:extLst>
              </p:cNvPr>
              <p:cNvSpPr/>
              <p:nvPr/>
            </p:nvSpPr>
            <p:spPr>
              <a:xfrm>
                <a:off x="8902897" y="5642996"/>
                <a:ext cx="1373617"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Microsoft and Red Hat</a:t>
                </a:r>
              </a:p>
            </p:txBody>
          </p:sp>
          <p:grpSp>
            <p:nvGrpSpPr>
              <p:cNvPr id="24" name="Group 23">
                <a:extLst>
                  <a:ext uri="{FF2B5EF4-FFF2-40B4-BE49-F238E27FC236}">
                    <a16:creationId xmlns:a16="http://schemas.microsoft.com/office/drawing/2014/main" id="{49D02EEB-102A-E74D-9068-C29D56109532}"/>
                  </a:ext>
                </a:extLst>
              </p:cNvPr>
              <p:cNvGrpSpPr/>
              <p:nvPr/>
            </p:nvGrpSpPr>
            <p:grpSpPr>
              <a:xfrm>
                <a:off x="8643735" y="5674666"/>
                <a:ext cx="185917" cy="182880"/>
                <a:chOff x="7895257" y="6287059"/>
                <a:chExt cx="336177" cy="343103"/>
              </a:xfrm>
            </p:grpSpPr>
            <p:sp>
              <p:nvSpPr>
                <p:cNvPr id="25" name="Rectangle 24">
                  <a:extLst>
                    <a:ext uri="{FF2B5EF4-FFF2-40B4-BE49-F238E27FC236}">
                      <a16:creationId xmlns:a16="http://schemas.microsoft.com/office/drawing/2014/main" id="{7A46F8C4-B5E1-0F48-8BB6-D4D37E37347B}"/>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6" name="Right Triangle 25">
                  <a:extLst>
                    <a:ext uri="{FF2B5EF4-FFF2-40B4-BE49-F238E27FC236}">
                      <a16:creationId xmlns:a16="http://schemas.microsoft.com/office/drawing/2014/main" id="{01180747-3B7E-C040-A336-98CA99FA26CC}"/>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pic>
        <p:nvPicPr>
          <p:cNvPr id="29" name="Picture 28">
            <a:extLst>
              <a:ext uri="{FF2B5EF4-FFF2-40B4-BE49-F238E27FC236}">
                <a16:creationId xmlns:a16="http://schemas.microsoft.com/office/drawing/2014/main" id="{1B572689-228D-9E4A-937D-753C8164D59C}"/>
              </a:ext>
            </a:extLst>
          </p:cNvPr>
          <p:cNvPicPr>
            <a:picLocks noChangeAspect="1"/>
          </p:cNvPicPr>
          <p:nvPr/>
        </p:nvPicPr>
        <p:blipFill>
          <a:blip r:embed="rId3"/>
          <a:stretch>
            <a:fillRect/>
          </a:stretch>
        </p:blipFill>
        <p:spPr>
          <a:xfrm>
            <a:off x="4390943" y="1585170"/>
            <a:ext cx="7640111" cy="4309534"/>
          </a:xfrm>
          <a:prstGeom prst="rect">
            <a:avLst/>
          </a:prstGeom>
        </p:spPr>
      </p:pic>
      <p:sp>
        <p:nvSpPr>
          <p:cNvPr id="30" name="Title 1">
            <a:extLst>
              <a:ext uri="{FF2B5EF4-FFF2-40B4-BE49-F238E27FC236}">
                <a16:creationId xmlns:a16="http://schemas.microsoft.com/office/drawing/2014/main" id="{A687869D-977D-7B08-D166-A0D10EC0BADC}"/>
              </a:ext>
            </a:extLst>
          </p:cNvPr>
          <p:cNvSpPr txBox="1">
            <a:spLocks/>
          </p:cNvSpPr>
          <p:nvPr/>
        </p:nvSpPr>
        <p:spPr>
          <a:xfrm>
            <a:off x="348983" y="179649"/>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Unmanaged</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695974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4D26FC-BC73-1848-9F6D-400200078A44}"/>
              </a:ext>
            </a:extLst>
          </p:cNvPr>
          <p:cNvPicPr>
            <a:picLocks noChangeAspect="1"/>
          </p:cNvPicPr>
          <p:nvPr/>
        </p:nvPicPr>
        <p:blipFill>
          <a:blip r:embed="rId3"/>
          <a:stretch>
            <a:fillRect/>
          </a:stretch>
        </p:blipFill>
        <p:spPr>
          <a:xfrm>
            <a:off x="4390943" y="1585170"/>
            <a:ext cx="7640111" cy="4309534"/>
          </a:xfrm>
          <a:prstGeom prst="rect">
            <a:avLst/>
          </a:prstGeom>
        </p:spPr>
      </p:pic>
      <p:sp>
        <p:nvSpPr>
          <p:cNvPr id="29" name="Rectangle 28">
            <a:extLst>
              <a:ext uri="{FF2B5EF4-FFF2-40B4-BE49-F238E27FC236}">
                <a16:creationId xmlns:a16="http://schemas.microsoft.com/office/drawing/2014/main" id="{72481834-6E27-8949-86B4-CE5A709D6CD1}"/>
              </a:ext>
            </a:extLst>
          </p:cNvPr>
          <p:cNvSpPr/>
          <p:nvPr/>
        </p:nvSpPr>
        <p:spPr bwMode="auto">
          <a:xfrm>
            <a:off x="4220647" y="2535996"/>
            <a:ext cx="7810398" cy="34525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Rectangle 45">
            <a:extLst>
              <a:ext uri="{FF2B5EF4-FFF2-40B4-BE49-F238E27FC236}">
                <a16:creationId xmlns:a16="http://schemas.microsoft.com/office/drawing/2014/main" id="{F1E1A51E-0B9E-E74C-843E-3451D8A2E1B1}"/>
              </a:ext>
            </a:extLst>
          </p:cNvPr>
          <p:cNvSpPr/>
          <p:nvPr/>
        </p:nvSpPr>
        <p:spPr bwMode="auto">
          <a:xfrm>
            <a:off x="6206172" y="1488710"/>
            <a:ext cx="2557154" cy="56977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D195B841-7A4D-A54E-ABB7-FAFDE21C104B}"/>
              </a:ext>
            </a:extLst>
          </p:cNvPr>
          <p:cNvCxnSpPr/>
          <p:nvPr/>
        </p:nvCxnSpPr>
        <p:spPr>
          <a:xfrm>
            <a:off x="5586595" y="4487267"/>
            <a:ext cx="5288906"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85F910-E985-A343-A612-C465DF61198E}"/>
              </a:ext>
            </a:extLst>
          </p:cNvPr>
          <p:cNvCxnSpPr/>
          <p:nvPr/>
        </p:nvCxnSpPr>
        <p:spPr>
          <a:xfrm>
            <a:off x="5482664" y="2981855"/>
            <a:ext cx="5288906" cy="0"/>
          </a:xfrm>
          <a:prstGeom prst="line">
            <a:avLst/>
          </a:prstGeom>
          <a:ln w="12700">
            <a:solidFill>
              <a:srgbClr val="D9D9D9"/>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DC8C172-A4ED-4A42-BB99-C53AE4A691AD}"/>
              </a:ext>
            </a:extLst>
          </p:cNvPr>
          <p:cNvSpPr txBox="1"/>
          <p:nvPr/>
        </p:nvSpPr>
        <p:spPr>
          <a:xfrm>
            <a:off x="6303890" y="4778621"/>
            <a:ext cx="3642998" cy="561207"/>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Let </a:t>
            </a:r>
            <a:r>
              <a:rPr kumimoji="0" lang="en-US" sz="1961" b="0" i="0" u="none" strike="noStrike" kern="1200" cap="none" spc="0" normalizeH="0" baseline="0" noProof="0">
                <a:ln>
                  <a:noFill/>
                </a:ln>
                <a:solidFill>
                  <a:srgbClr val="0078D4"/>
                </a:solidFill>
                <a:effectLst/>
                <a:uLnTx/>
                <a:uFillTx/>
                <a:latin typeface="Calibri Light" panose="020F0302020204030204"/>
                <a:ea typeface="+mn-ea"/>
                <a:cs typeface="+mn-cs"/>
              </a:rPr>
              <a:t>Microsoft</a:t>
            </a: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 and </a:t>
            </a:r>
            <a:r>
              <a:rPr kumimoji="0" lang="en-US" sz="1961" b="0" i="0" u="none" strike="noStrike" kern="1200" cap="none" spc="0" normalizeH="0" baseline="0" noProof="0">
                <a:ln>
                  <a:noFill/>
                </a:ln>
                <a:solidFill>
                  <a:srgbClr val="F00000"/>
                </a:solidFill>
                <a:effectLst/>
                <a:uLnTx/>
                <a:uFillTx/>
                <a:latin typeface="Calibri Light" panose="020F0302020204030204"/>
                <a:ea typeface="+mn-ea"/>
                <a:cs typeface="+mn-cs"/>
              </a:rPr>
              <a:t>RedHat</a:t>
            </a:r>
            <a:r>
              <a:rPr kumimoji="0" lang="en-US" sz="1961"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t>
            </a:r>
          </a:p>
        </p:txBody>
      </p:sp>
      <p:sp>
        <p:nvSpPr>
          <p:cNvPr id="24" name="Rectangle 23">
            <a:extLst>
              <a:ext uri="{FF2B5EF4-FFF2-40B4-BE49-F238E27FC236}">
                <a16:creationId xmlns:a16="http://schemas.microsoft.com/office/drawing/2014/main" id="{E2119973-61D9-1D49-82F6-E082237C8BD7}"/>
              </a:ext>
            </a:extLst>
          </p:cNvPr>
          <p:cNvSpPr/>
          <p:nvPr/>
        </p:nvSpPr>
        <p:spPr>
          <a:xfrm>
            <a:off x="8187314" y="3723547"/>
            <a:ext cx="2614784"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Monitor and operate your VMs</a:t>
            </a:r>
          </a:p>
        </p:txBody>
      </p:sp>
      <p:sp>
        <p:nvSpPr>
          <p:cNvPr id="27" name="Rectangle 26">
            <a:extLst>
              <a:ext uri="{FF2B5EF4-FFF2-40B4-BE49-F238E27FC236}">
                <a16:creationId xmlns:a16="http://schemas.microsoft.com/office/drawing/2014/main" id="{5FC82E28-0FA2-3B44-8857-9E6F692271A3}"/>
              </a:ext>
            </a:extLst>
          </p:cNvPr>
          <p:cNvSpPr/>
          <p:nvPr/>
        </p:nvSpPr>
        <p:spPr>
          <a:xfrm>
            <a:off x="8187314" y="4046885"/>
            <a:ext cx="3079246" cy="28238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Manage environment patches</a:t>
            </a:r>
          </a:p>
        </p:txBody>
      </p:sp>
      <p:sp>
        <p:nvSpPr>
          <p:cNvPr id="25" name="Rectangle 24">
            <a:extLst>
              <a:ext uri="{FF2B5EF4-FFF2-40B4-BE49-F238E27FC236}">
                <a16:creationId xmlns:a16="http://schemas.microsoft.com/office/drawing/2014/main" id="{AD9BE5C3-D12C-A944-90E0-2BC869E68432}"/>
              </a:ext>
            </a:extLst>
          </p:cNvPr>
          <p:cNvSpPr/>
          <p:nvPr/>
        </p:nvSpPr>
        <p:spPr>
          <a:xfrm>
            <a:off x="5769812" y="3723547"/>
            <a:ext cx="3583143"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Manage all your clusters</a:t>
            </a:r>
          </a:p>
        </p:txBody>
      </p:sp>
      <p:sp>
        <p:nvSpPr>
          <p:cNvPr id="28" name="Rectangle 27">
            <a:extLst>
              <a:ext uri="{FF2B5EF4-FFF2-40B4-BE49-F238E27FC236}">
                <a16:creationId xmlns:a16="http://schemas.microsoft.com/office/drawing/2014/main" id="{9DD5B574-C1E2-AC4B-8798-91344886645D}"/>
              </a:ext>
            </a:extLst>
          </p:cNvPr>
          <p:cNvSpPr/>
          <p:nvPr/>
        </p:nvSpPr>
        <p:spPr>
          <a:xfrm>
            <a:off x="5769812" y="4046885"/>
            <a:ext cx="3583143" cy="28060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980"/>
              </a:spcAft>
              <a:buClrTx/>
              <a:buSzTx/>
              <a:buFontTx/>
              <a:buNone/>
              <a:tabLst/>
              <a:defRPr/>
            </a:pPr>
            <a:r>
              <a:rPr kumimoji="0" lang="en-US" sz="1372" b="0"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Secure your nodes</a:t>
            </a:r>
          </a:p>
        </p:txBody>
      </p:sp>
      <p:cxnSp>
        <p:nvCxnSpPr>
          <p:cNvPr id="4" name="Straight Connector 3">
            <a:extLst>
              <a:ext uri="{FF2B5EF4-FFF2-40B4-BE49-F238E27FC236}">
                <a16:creationId xmlns:a16="http://schemas.microsoft.com/office/drawing/2014/main" id="{819B3677-3FF8-664C-B4FE-9B8CB0EA2544}"/>
              </a:ext>
            </a:extLst>
          </p:cNvPr>
          <p:cNvCxnSpPr>
            <a:cxnSpLocks/>
          </p:cNvCxnSpPr>
          <p:nvPr/>
        </p:nvCxnSpPr>
        <p:spPr>
          <a:xfrm>
            <a:off x="4078536" y="1587046"/>
            <a:ext cx="0" cy="4314044"/>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5837E036-8A4E-1C47-8AD3-85BDE353B475}"/>
              </a:ext>
            </a:extLst>
          </p:cNvPr>
          <p:cNvSpPr txBox="1">
            <a:spLocks/>
          </p:cNvSpPr>
          <p:nvPr/>
        </p:nvSpPr>
        <p:spPr>
          <a:xfrm>
            <a:off x="483382" y="298076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3"/>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6" name="Title 16">
            <a:extLst>
              <a:ext uri="{FF2B5EF4-FFF2-40B4-BE49-F238E27FC236}">
                <a16:creationId xmlns:a16="http://schemas.microsoft.com/office/drawing/2014/main" id="{0AB6ACE8-6CB7-3244-9042-FD7BA397B14D}"/>
              </a:ext>
            </a:extLst>
          </p:cNvPr>
          <p:cNvSpPr txBox="1">
            <a:spLocks/>
          </p:cNvSpPr>
          <p:nvPr/>
        </p:nvSpPr>
        <p:spPr>
          <a:xfrm>
            <a:off x="483382" y="4223419"/>
            <a:ext cx="3115471" cy="2412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864" marR="0" lvl="0" indent="-268864" algn="l" defTabSz="914192" rtl="0" eaLnBrk="1" fontAlgn="auto" latinLnBrk="0" hangingPunct="1">
              <a:lnSpc>
                <a:spcPct val="100000"/>
              </a:lnSpc>
              <a:spcBef>
                <a:spcPct val="0"/>
              </a:spcBef>
              <a:spcAft>
                <a:spcPts val="0"/>
              </a:spcAft>
              <a:buClrTx/>
              <a:buSzTx/>
              <a:buFont typeface="+mj-lt"/>
              <a:buAutoNum type="arabicPeriod" startAt="4"/>
              <a:tabLst/>
              <a:defRPr/>
            </a:pPr>
            <a:endParaRPr kumimoji="0" lang="en-US" sz="1567"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graphicFrame>
        <p:nvGraphicFramePr>
          <p:cNvPr id="7" name="Table 6">
            <a:extLst>
              <a:ext uri="{FF2B5EF4-FFF2-40B4-BE49-F238E27FC236}">
                <a16:creationId xmlns:a16="http://schemas.microsoft.com/office/drawing/2014/main" id="{9ACCF277-B01D-104D-A7CF-D5BB33E6CC93}"/>
              </a:ext>
            </a:extLst>
          </p:cNvPr>
          <p:cNvGraphicFramePr>
            <a:graphicFrameLocks noGrp="1"/>
          </p:cNvGraphicFramePr>
          <p:nvPr/>
        </p:nvGraphicFramePr>
        <p:xfrm>
          <a:off x="467739" y="1495290"/>
          <a:ext cx="3298890" cy="3854624"/>
        </p:xfrm>
        <a:graphic>
          <a:graphicData uri="http://schemas.openxmlformats.org/drawingml/2006/table">
            <a:tbl>
              <a:tblPr firstRow="1" bandRow="1">
                <a:tableStyleId>{5C22544A-7EE6-4342-B048-85BDC9FD1C3A}</a:tableStyleId>
              </a:tblPr>
              <a:tblGrid>
                <a:gridCol w="1960627">
                  <a:extLst>
                    <a:ext uri="{9D8B030D-6E8A-4147-A177-3AD203B41FA5}">
                      <a16:colId xmlns:a16="http://schemas.microsoft.com/office/drawing/2014/main" val="1718013709"/>
                    </a:ext>
                  </a:extLst>
                </a:gridCol>
                <a:gridCol w="208228">
                  <a:extLst>
                    <a:ext uri="{9D8B030D-6E8A-4147-A177-3AD203B41FA5}">
                      <a16:colId xmlns:a16="http://schemas.microsoft.com/office/drawing/2014/main" val="1990358366"/>
                    </a:ext>
                  </a:extLst>
                </a:gridCol>
                <a:gridCol w="1130035">
                  <a:extLst>
                    <a:ext uri="{9D8B030D-6E8A-4147-A177-3AD203B41FA5}">
                      <a16:colId xmlns:a16="http://schemas.microsoft.com/office/drawing/2014/main" val="1769369918"/>
                    </a:ext>
                  </a:extLst>
                </a:gridCol>
              </a:tblGrid>
              <a:tr h="46596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0" kern="1200" baseline="0">
                          <a:solidFill>
                            <a:schemeClr val="tx1"/>
                          </a:solidFill>
                          <a:latin typeface="Segoe UI Semibold" panose="020B0702040204020203" pitchFamily="34" charset="0"/>
                          <a:ea typeface="+mn-ea"/>
                          <a:cs typeface="Segoe UI Semibold" panose="020B0702040204020203" pitchFamily="34" charset="0"/>
                        </a:rPr>
                        <a:t>Responsibilities</a:t>
                      </a: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en-US" sz="1200" b="0">
                        <a:solidFill>
                          <a:srgbClr val="0078D4"/>
                        </a:solidFill>
                        <a:latin typeface="Segoe UI Semibold" panose="020B0702040204020203" pitchFamily="34" charset="0"/>
                        <a:cs typeface="Segoe UI Semibold" panose="020B0702040204020203" pitchFamily="34" charset="0"/>
                      </a:endParaRPr>
                    </a:p>
                  </a:txBody>
                  <a:tcPr marL="91414" marR="91414" marT="45706" marB="45706" anchor="ctr">
                    <a:lnL w="12700" cmpd="sng">
                      <a:noFill/>
                    </a:lnL>
                    <a:lnR w="12700" cmpd="sng">
                      <a:noFill/>
                    </a:lnR>
                    <a:lnT w="12700" cmpd="sng">
                      <a:noFill/>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User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panose="020B0702040204020203" pitchFamily="34" charset="0"/>
                        </a:rPr>
                        <a:t>Project and quota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Application lifecycle</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7854266"/>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Cluster creation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76518">
                <a:tc>
                  <a:txBody>
                    <a:bodyPr/>
                    <a:lstStyle/>
                    <a:p>
                      <a:pPr marL="0" algn="l" defTabSz="914367" rtl="0" eaLnBrk="1" latinLnBrk="0" hangingPunct="1"/>
                      <a:r>
                        <a:rPr lang="en-US" sz="1000" kern="1200" baseline="0">
                          <a:solidFill>
                            <a:schemeClr val="tx1"/>
                          </a:solidFill>
                          <a:latin typeface="+mn-lt"/>
                          <a:ea typeface="+mn-ea"/>
                          <a:cs typeface="Segoe UI Semibold" panose="020B0702040204020203" pitchFamily="34" charset="0"/>
                        </a:rPr>
                        <a:t>Cluster management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37651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kern="1200" baseline="0">
                          <a:solidFill>
                            <a:schemeClr val="tx1"/>
                          </a:solidFill>
                          <a:latin typeface="+mn-lt"/>
                          <a:ea typeface="+mn-ea"/>
                          <a:cs typeface="Segoe UI Semibold" panose="020B0702040204020203" pitchFamily="34" charset="0"/>
                        </a:rPr>
                        <a:t>Monitoring and logging</a:t>
                      </a: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376518">
                <a:tc>
                  <a:txBody>
                    <a:bodyPr/>
                    <a:lstStyle/>
                    <a:p>
                      <a:r>
                        <a:rPr lang="en-US" sz="1000" baseline="0">
                          <a:solidFill>
                            <a:schemeClr val="tx1"/>
                          </a:solidFill>
                          <a:latin typeface="+mn-lt"/>
                          <a:cs typeface="Segoe UI Semibold" panose="020B0702040204020203" pitchFamily="34" charset="0"/>
                        </a:rPr>
                        <a:t>Network configuration</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376518">
                <a:tc>
                  <a:txBody>
                    <a:bodyPr/>
                    <a:lstStyle/>
                    <a:p>
                      <a:r>
                        <a:rPr lang="en-US" sz="1000" baseline="0">
                          <a:solidFill>
                            <a:schemeClr val="tx1"/>
                          </a:solidFill>
                          <a:latin typeface="+mn-lt"/>
                          <a:cs typeface="Segoe UI Semibold" panose="020B0702040204020203" pitchFamily="34" charset="0"/>
                        </a:rPr>
                        <a:t>Software and security updates</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r h="376518">
                <a:tc>
                  <a:txBody>
                    <a:bodyPr/>
                    <a:lstStyle/>
                    <a:p>
                      <a:r>
                        <a:rPr lang="en-US" sz="1000" baseline="0">
                          <a:solidFill>
                            <a:schemeClr val="tx1"/>
                          </a:solidFill>
                          <a:latin typeface="+mn-lt"/>
                          <a:cs typeface="Segoe UI Semibold" panose="020B0702040204020203" pitchFamily="34" charset="0"/>
                        </a:rPr>
                        <a:t>Platform support</a:t>
                      </a:r>
                    </a:p>
                  </a:txBody>
                  <a:tcPr marL="89617" marR="89617" marT="44808" marB="44808"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14" marR="91414" marT="45706" marB="45706" anchor="ctr">
                    <a:lnL w="12700" cmpd="sng">
                      <a:noFill/>
                    </a:lnL>
                    <a:lnR w="12700" cmpd="sng">
                      <a:noFill/>
                    </a:lnR>
                    <a:lnT w="12700" cap="flat" cmpd="sng" algn="ctr">
                      <a:solidFill>
                        <a:srgbClr val="D9D9D9"/>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2369576"/>
                  </a:ext>
                </a:extLst>
              </a:tr>
            </a:tbl>
          </a:graphicData>
        </a:graphic>
      </p:graphicFrame>
      <p:sp>
        <p:nvSpPr>
          <p:cNvPr id="8" name="Rectangle 7">
            <a:extLst>
              <a:ext uri="{FF2B5EF4-FFF2-40B4-BE49-F238E27FC236}">
                <a16:creationId xmlns:a16="http://schemas.microsoft.com/office/drawing/2014/main" id="{661F495A-0B1B-3D48-B82F-235C33933790}"/>
              </a:ext>
            </a:extLst>
          </p:cNvPr>
          <p:cNvSpPr/>
          <p:nvPr/>
        </p:nvSpPr>
        <p:spPr>
          <a:xfrm>
            <a:off x="2907781" y="2058485"/>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007B5845-F22E-E14E-97A0-F39F642D0FB4}"/>
              </a:ext>
            </a:extLst>
          </p:cNvPr>
          <p:cNvSpPr/>
          <p:nvPr/>
        </p:nvSpPr>
        <p:spPr>
          <a:xfrm>
            <a:off x="2907781" y="2435384"/>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0903D7B-10D3-F345-BD4A-660F670CA074}"/>
              </a:ext>
            </a:extLst>
          </p:cNvPr>
          <p:cNvSpPr/>
          <p:nvPr/>
        </p:nvSpPr>
        <p:spPr>
          <a:xfrm>
            <a:off x="2907781" y="2812282"/>
            <a:ext cx="182262" cy="182262"/>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4246A6EB-92F3-474A-B0F3-0833DA59A68B}"/>
              </a:ext>
            </a:extLst>
          </p:cNvPr>
          <p:cNvGrpSpPr/>
          <p:nvPr/>
        </p:nvGrpSpPr>
        <p:grpSpPr>
          <a:xfrm>
            <a:off x="2907781" y="5073668"/>
            <a:ext cx="182262" cy="179285"/>
            <a:chOff x="7895257" y="6287059"/>
            <a:chExt cx="336177" cy="343103"/>
          </a:xfrm>
        </p:grpSpPr>
        <p:sp>
          <p:nvSpPr>
            <p:cNvPr id="12" name="Rectangle 11">
              <a:extLst>
                <a:ext uri="{FF2B5EF4-FFF2-40B4-BE49-F238E27FC236}">
                  <a16:creationId xmlns:a16="http://schemas.microsoft.com/office/drawing/2014/main" id="{BC5C4C39-2F7F-6D42-B545-F2D4CDF003E2}"/>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 name="Right Triangle 12">
              <a:extLst>
                <a:ext uri="{FF2B5EF4-FFF2-40B4-BE49-F238E27FC236}">
                  <a16:creationId xmlns:a16="http://schemas.microsoft.com/office/drawing/2014/main" id="{8801E056-8160-2E45-A193-137FE41C5E66}"/>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EDC4C72-72FD-F24A-A435-F2654E82CD0E}"/>
              </a:ext>
            </a:extLst>
          </p:cNvPr>
          <p:cNvGrpSpPr/>
          <p:nvPr/>
        </p:nvGrpSpPr>
        <p:grpSpPr>
          <a:xfrm>
            <a:off x="820155" y="5580730"/>
            <a:ext cx="2593558" cy="241381"/>
            <a:chOff x="7047926" y="5642996"/>
            <a:chExt cx="2645564" cy="246221"/>
          </a:xfrm>
        </p:grpSpPr>
        <p:grpSp>
          <p:nvGrpSpPr>
            <p:cNvPr id="15" name="Group 14">
              <a:extLst>
                <a:ext uri="{FF2B5EF4-FFF2-40B4-BE49-F238E27FC236}">
                  <a16:creationId xmlns:a16="http://schemas.microsoft.com/office/drawing/2014/main" id="{101F0567-05C8-A247-AD9A-E7605AE1F504}"/>
                </a:ext>
              </a:extLst>
            </p:cNvPr>
            <p:cNvGrpSpPr/>
            <p:nvPr/>
          </p:nvGrpSpPr>
          <p:grpSpPr>
            <a:xfrm>
              <a:off x="7047926" y="5642996"/>
              <a:ext cx="1053742" cy="246221"/>
              <a:chOff x="7047926" y="5642996"/>
              <a:chExt cx="1053742" cy="246221"/>
            </a:xfrm>
          </p:grpSpPr>
          <p:sp>
            <p:nvSpPr>
              <p:cNvPr id="21" name="Rectangle 20">
                <a:extLst>
                  <a:ext uri="{FF2B5EF4-FFF2-40B4-BE49-F238E27FC236}">
                    <a16:creationId xmlns:a16="http://schemas.microsoft.com/office/drawing/2014/main" id="{6B6EA761-82AC-B146-B6AE-C3AC89F58942}"/>
                  </a:ext>
                </a:extLst>
              </p:cNvPr>
              <p:cNvSpPr/>
              <p:nvPr/>
            </p:nvSpPr>
            <p:spPr>
              <a:xfrm>
                <a:off x="7304214" y="5642996"/>
                <a:ext cx="797454"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Customer</a:t>
                </a:r>
              </a:p>
            </p:txBody>
          </p:sp>
          <p:sp>
            <p:nvSpPr>
              <p:cNvPr id="22" name="Rectangle 21">
                <a:extLst>
                  <a:ext uri="{FF2B5EF4-FFF2-40B4-BE49-F238E27FC236}">
                    <a16:creationId xmlns:a16="http://schemas.microsoft.com/office/drawing/2014/main" id="{328B5452-CEFF-FC41-A0E7-D2DC44A34EBD}"/>
                  </a:ext>
                </a:extLst>
              </p:cNvPr>
              <p:cNvSpPr/>
              <p:nvPr/>
            </p:nvSpPr>
            <p:spPr>
              <a:xfrm>
                <a:off x="7047926" y="5673148"/>
                <a:ext cx="185917" cy="185917"/>
              </a:xfrm>
              <a:prstGeom prst="rect">
                <a:avLst/>
              </a:prstGeom>
              <a:solidFill>
                <a:srgbClr val="B3B3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6D41A4DD-8BE5-624E-9F28-9D436F76083A}"/>
                </a:ext>
              </a:extLst>
            </p:cNvPr>
            <p:cNvGrpSpPr/>
            <p:nvPr/>
          </p:nvGrpSpPr>
          <p:grpSpPr>
            <a:xfrm>
              <a:off x="8060711" y="5642996"/>
              <a:ext cx="1632779" cy="246221"/>
              <a:chOff x="8643735" y="5642996"/>
              <a:chExt cx="1632779" cy="246221"/>
            </a:xfrm>
          </p:grpSpPr>
          <p:sp>
            <p:nvSpPr>
              <p:cNvPr id="17" name="Rectangle 16">
                <a:extLst>
                  <a:ext uri="{FF2B5EF4-FFF2-40B4-BE49-F238E27FC236}">
                    <a16:creationId xmlns:a16="http://schemas.microsoft.com/office/drawing/2014/main" id="{372551D7-2F96-B64E-9012-F74B422B1BDF}"/>
                  </a:ext>
                </a:extLst>
              </p:cNvPr>
              <p:cNvSpPr/>
              <p:nvPr/>
            </p:nvSpPr>
            <p:spPr>
              <a:xfrm>
                <a:off x="8902897" y="5642996"/>
                <a:ext cx="1373617" cy="246221"/>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rPr>
                  <a:t>Microsoft and Red Hat</a:t>
                </a:r>
              </a:p>
            </p:txBody>
          </p:sp>
          <p:grpSp>
            <p:nvGrpSpPr>
              <p:cNvPr id="18" name="Group 17">
                <a:extLst>
                  <a:ext uri="{FF2B5EF4-FFF2-40B4-BE49-F238E27FC236}">
                    <a16:creationId xmlns:a16="http://schemas.microsoft.com/office/drawing/2014/main" id="{C0E8D35A-8B07-8B45-AC5E-6E2F64205C3A}"/>
                  </a:ext>
                </a:extLst>
              </p:cNvPr>
              <p:cNvGrpSpPr/>
              <p:nvPr/>
            </p:nvGrpSpPr>
            <p:grpSpPr>
              <a:xfrm>
                <a:off x="8643735" y="5674666"/>
                <a:ext cx="185917" cy="182880"/>
                <a:chOff x="7895257" y="6287059"/>
                <a:chExt cx="336177" cy="343103"/>
              </a:xfrm>
            </p:grpSpPr>
            <p:sp>
              <p:nvSpPr>
                <p:cNvPr id="19" name="Rectangle 18">
                  <a:extLst>
                    <a:ext uri="{FF2B5EF4-FFF2-40B4-BE49-F238E27FC236}">
                      <a16:creationId xmlns:a16="http://schemas.microsoft.com/office/drawing/2014/main" id="{D9901482-07EF-F747-8054-952481FC3F41}"/>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20" name="Right Triangle 19">
                  <a:extLst>
                    <a:ext uri="{FF2B5EF4-FFF2-40B4-BE49-F238E27FC236}">
                      <a16:creationId xmlns:a16="http://schemas.microsoft.com/office/drawing/2014/main" id="{DFCEDAD9-1005-E044-9071-FDD840DCD73B}"/>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1" name="Group 30">
            <a:extLst>
              <a:ext uri="{FF2B5EF4-FFF2-40B4-BE49-F238E27FC236}">
                <a16:creationId xmlns:a16="http://schemas.microsoft.com/office/drawing/2014/main" id="{EBC48255-B861-1C4F-933F-679F4A6BE6B0}"/>
              </a:ext>
            </a:extLst>
          </p:cNvPr>
          <p:cNvGrpSpPr/>
          <p:nvPr/>
        </p:nvGrpSpPr>
        <p:grpSpPr>
          <a:xfrm>
            <a:off x="2907781" y="3189180"/>
            <a:ext cx="182262" cy="179285"/>
            <a:chOff x="7895257" y="6287059"/>
            <a:chExt cx="336177" cy="343103"/>
          </a:xfrm>
        </p:grpSpPr>
        <p:sp>
          <p:nvSpPr>
            <p:cNvPr id="32" name="Rectangle 31">
              <a:extLst>
                <a:ext uri="{FF2B5EF4-FFF2-40B4-BE49-F238E27FC236}">
                  <a16:creationId xmlns:a16="http://schemas.microsoft.com/office/drawing/2014/main" id="{E0283F78-E132-E145-A725-4807EABF7A1C}"/>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ight Triangle 32">
              <a:extLst>
                <a:ext uri="{FF2B5EF4-FFF2-40B4-BE49-F238E27FC236}">
                  <a16:creationId xmlns:a16="http://schemas.microsoft.com/office/drawing/2014/main" id="{7A8CD907-7C3B-3040-A3AC-62267EDA04D9}"/>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031B2AF-F49F-8D4A-ACBB-3E9A5FB8BD79}"/>
              </a:ext>
            </a:extLst>
          </p:cNvPr>
          <p:cNvGrpSpPr/>
          <p:nvPr/>
        </p:nvGrpSpPr>
        <p:grpSpPr>
          <a:xfrm>
            <a:off x="2907781" y="3569056"/>
            <a:ext cx="182262" cy="179285"/>
            <a:chOff x="7895257" y="6287059"/>
            <a:chExt cx="336177" cy="343103"/>
          </a:xfrm>
        </p:grpSpPr>
        <p:sp>
          <p:nvSpPr>
            <p:cNvPr id="35" name="Rectangle 34">
              <a:extLst>
                <a:ext uri="{FF2B5EF4-FFF2-40B4-BE49-F238E27FC236}">
                  <a16:creationId xmlns:a16="http://schemas.microsoft.com/office/drawing/2014/main" id="{91B201A5-0136-F747-A142-0E56F9A41239}"/>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ight Triangle 35">
              <a:extLst>
                <a:ext uri="{FF2B5EF4-FFF2-40B4-BE49-F238E27FC236}">
                  <a16:creationId xmlns:a16="http://schemas.microsoft.com/office/drawing/2014/main" id="{35C50716-9CE7-F541-A0A4-36DE1DFE8000}"/>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420B6721-D527-DF40-81DC-5DB6056212A6}"/>
              </a:ext>
            </a:extLst>
          </p:cNvPr>
          <p:cNvGrpSpPr/>
          <p:nvPr/>
        </p:nvGrpSpPr>
        <p:grpSpPr>
          <a:xfrm>
            <a:off x="2907781" y="3945954"/>
            <a:ext cx="182262" cy="179285"/>
            <a:chOff x="7895257" y="6287059"/>
            <a:chExt cx="336177" cy="343103"/>
          </a:xfrm>
        </p:grpSpPr>
        <p:sp>
          <p:nvSpPr>
            <p:cNvPr id="38" name="Rectangle 37">
              <a:extLst>
                <a:ext uri="{FF2B5EF4-FFF2-40B4-BE49-F238E27FC236}">
                  <a16:creationId xmlns:a16="http://schemas.microsoft.com/office/drawing/2014/main" id="{A78B4355-40D0-C145-97D6-0976DBDF3B5E}"/>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9" name="Right Triangle 38">
              <a:extLst>
                <a:ext uri="{FF2B5EF4-FFF2-40B4-BE49-F238E27FC236}">
                  <a16:creationId xmlns:a16="http://schemas.microsoft.com/office/drawing/2014/main" id="{45DFB9D3-961F-DC4B-BD5F-E01545C83F19}"/>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AEFE055-CFC3-9E47-9E96-0F88CBF794CD}"/>
              </a:ext>
            </a:extLst>
          </p:cNvPr>
          <p:cNvGrpSpPr/>
          <p:nvPr/>
        </p:nvGrpSpPr>
        <p:grpSpPr>
          <a:xfrm>
            <a:off x="2907781" y="4322852"/>
            <a:ext cx="182262" cy="179285"/>
            <a:chOff x="7895257" y="6287059"/>
            <a:chExt cx="336177" cy="343103"/>
          </a:xfrm>
        </p:grpSpPr>
        <p:sp>
          <p:nvSpPr>
            <p:cNvPr id="41" name="Rectangle 40">
              <a:extLst>
                <a:ext uri="{FF2B5EF4-FFF2-40B4-BE49-F238E27FC236}">
                  <a16:creationId xmlns:a16="http://schemas.microsoft.com/office/drawing/2014/main" id="{63AB0D85-E1A0-4149-8E5D-7BA9F0543E30}"/>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2" name="Right Triangle 41">
              <a:extLst>
                <a:ext uri="{FF2B5EF4-FFF2-40B4-BE49-F238E27FC236}">
                  <a16:creationId xmlns:a16="http://schemas.microsoft.com/office/drawing/2014/main" id="{AAAFFEC4-BDB2-D144-873F-6AFFB2C71F6E}"/>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A1F8757F-5A7D-6147-8F8B-C1C94FA4F9A3}"/>
              </a:ext>
            </a:extLst>
          </p:cNvPr>
          <p:cNvGrpSpPr/>
          <p:nvPr/>
        </p:nvGrpSpPr>
        <p:grpSpPr>
          <a:xfrm>
            <a:off x="2907781" y="4699751"/>
            <a:ext cx="182262" cy="179285"/>
            <a:chOff x="7895257" y="6287059"/>
            <a:chExt cx="336177" cy="343103"/>
          </a:xfrm>
        </p:grpSpPr>
        <p:sp>
          <p:nvSpPr>
            <p:cNvPr id="44" name="Rectangle 43">
              <a:extLst>
                <a:ext uri="{FF2B5EF4-FFF2-40B4-BE49-F238E27FC236}">
                  <a16:creationId xmlns:a16="http://schemas.microsoft.com/office/drawing/2014/main" id="{E274BAA9-90A6-C14F-B028-9D711628EAFF}"/>
                </a:ext>
              </a:extLst>
            </p:cNvPr>
            <p:cNvSpPr/>
            <p:nvPr/>
          </p:nvSpPr>
          <p:spPr>
            <a:xfrm>
              <a:off x="7899080" y="6287059"/>
              <a:ext cx="332354" cy="343102"/>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5" name="Right Triangle 44">
              <a:extLst>
                <a:ext uri="{FF2B5EF4-FFF2-40B4-BE49-F238E27FC236}">
                  <a16:creationId xmlns:a16="http://schemas.microsoft.com/office/drawing/2014/main" id="{15C06819-30CB-914C-87A1-8BD6A7501F0B}"/>
                </a:ext>
              </a:extLst>
            </p:cNvPr>
            <p:cNvSpPr/>
            <p:nvPr/>
          </p:nvSpPr>
          <p:spPr bwMode="auto">
            <a:xfrm rot="16200000">
              <a:off x="7895256" y="6293985"/>
              <a:ext cx="336178" cy="336176"/>
            </a:xfrm>
            <a:prstGeom prst="r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9" name="Title 1">
            <a:extLst>
              <a:ext uri="{FF2B5EF4-FFF2-40B4-BE49-F238E27FC236}">
                <a16:creationId xmlns:a16="http://schemas.microsoft.com/office/drawing/2014/main" id="{E67B9C27-5045-D5EF-8CD4-0455B477AD69}"/>
              </a:ext>
            </a:extLst>
          </p:cNvPr>
          <p:cNvSpPr txBox="1">
            <a:spLocks/>
          </p:cNvSpPr>
          <p:nvPr/>
        </p:nvSpPr>
        <p:spPr>
          <a:xfrm>
            <a:off x="348983" y="179649"/>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srgbClr val="002060"/>
                </a:solidFill>
                <a:effectLst/>
                <a:uLnTx/>
                <a:uFillTx/>
                <a:latin typeface="Segoe UI" panose="020B0502040204020203" pitchFamily="34" charset="0"/>
                <a:ea typeface="+mj-ea"/>
                <a:cs typeface="Segoe UI" panose="020B0502040204020203" pitchFamily="34" charset="0"/>
              </a:rPr>
              <a:t>RedHat OpenShift in Azure</a:t>
            </a:r>
            <a:br>
              <a:rPr kumimoji="0" lang="en-US" sz="5400" b="0" i="0" u="none" strike="noStrike" kern="1200" cap="none" spc="0" normalizeH="0" baseline="0" noProof="0" dirty="0">
                <a:ln>
                  <a:noFill/>
                </a:ln>
                <a:solidFill>
                  <a:srgbClr val="002060"/>
                </a:solidFill>
                <a:effectLst/>
                <a:uLnTx/>
                <a:uFillTx/>
                <a:latin typeface="Impact" panose="020B0806030902050204" pitchFamily="34" charset="0"/>
                <a:ea typeface="+mj-ea"/>
                <a:cs typeface="+mj-cs"/>
              </a:rPr>
            </a:br>
            <a:r>
              <a:rPr kumimoji="0" lang="en-US" sz="36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rPr>
              <a:t>Managed – ARO (Azure RedHat OpenShift)</a:t>
            </a:r>
            <a:endParaRPr kumimoji="0" lang="en-US" sz="5400" b="1" i="0" u="none" strike="noStrike" kern="1200" cap="none" spc="0" normalizeH="0" baseline="0" noProof="0" dirty="0">
              <a:ln>
                <a:noFill/>
              </a:ln>
              <a:solidFill>
                <a:srgbClr val="7030A0"/>
              </a:solidFill>
              <a:effectLst/>
              <a:uLnTx/>
              <a:uFillTx/>
              <a:latin typeface="Segoe UI" panose="020B0502040204020203" pitchFamily="34" charset="0"/>
              <a:ea typeface="+mj-ea"/>
              <a:cs typeface="Segoe UI" panose="020B0502040204020203" pitchFamily="34" charset="0"/>
            </a:endParaRPr>
          </a:p>
        </p:txBody>
      </p:sp>
    </p:spTree>
    <p:extLst>
      <p:ext uri="{BB962C8B-B14F-4D97-AF65-F5344CB8AC3E}">
        <p14:creationId xmlns:p14="http://schemas.microsoft.com/office/powerpoint/2010/main" val="127962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000"/>
                                  </p:stCondLst>
                                  <p:childTnLst>
                                    <p:set>
                                      <p:cBhvr>
                                        <p:cTn id="6" dur="1" fill="hold">
                                          <p:stCondLst>
                                            <p:cond delay="0"/>
                                          </p:stCondLst>
                                        </p:cTn>
                                        <p:tgtEl>
                                          <p:spTgt spid="29"/>
                                        </p:tgtEl>
                                        <p:attrNameLst>
                                          <p:attrName>style.visibility</p:attrName>
                                        </p:attrNameLst>
                                      </p:cBhvr>
                                      <p:to>
                                        <p:strVal val="visible"/>
                                      </p:to>
                                    </p:set>
                                  </p:childTnLst>
                                </p:cTn>
                              </p:par>
                              <p:par>
                                <p:cTn id="7" presetID="10" presetClass="entr" presetSubtype="0" fill="hold" grpId="0" nodeType="withEffect">
                                  <p:stCondLst>
                                    <p:cond delay="100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500"/>
                                        <p:tgtEl>
                                          <p:spTgt spid="23"/>
                                        </p:tgtEl>
                                      </p:cBhvr>
                                    </p:animEffect>
                                  </p:childTnLst>
                                </p:cTn>
                              </p:par>
                              <p:par>
                                <p:cTn id="10" presetID="10" presetClass="entr" presetSubtype="0" fill="hold" nodeType="withEffect">
                                  <p:stCondLst>
                                    <p:cond delay="10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450"/>
                                        <p:tgtEl>
                                          <p:spTgt spid="25"/>
                                        </p:tgtEl>
                                      </p:cBhvr>
                                    </p:animEffect>
                                    <p:anim calcmode="lin" valueType="num">
                                      <p:cBhvr>
                                        <p:cTn id="16" dur="450" fill="hold"/>
                                        <p:tgtEl>
                                          <p:spTgt spid="25"/>
                                        </p:tgtEl>
                                        <p:attrNameLst>
                                          <p:attrName>ppt_x</p:attrName>
                                        </p:attrNameLst>
                                      </p:cBhvr>
                                      <p:tavLst>
                                        <p:tav tm="0">
                                          <p:val>
                                            <p:strVal val="#ppt_x"/>
                                          </p:val>
                                        </p:tav>
                                        <p:tav tm="100000">
                                          <p:val>
                                            <p:strVal val="#ppt_x"/>
                                          </p:val>
                                        </p:tav>
                                      </p:tavLst>
                                    </p:anim>
                                    <p:anim calcmode="lin" valueType="num">
                                      <p:cBhvr>
                                        <p:cTn id="17" dur="450" fill="hold"/>
                                        <p:tgtEl>
                                          <p:spTgt spid="25"/>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450"/>
                                        <p:tgtEl>
                                          <p:spTgt spid="24"/>
                                        </p:tgtEl>
                                      </p:cBhvr>
                                    </p:animEffect>
                                    <p:anim calcmode="lin" valueType="num">
                                      <p:cBhvr>
                                        <p:cTn id="21" dur="450" fill="hold"/>
                                        <p:tgtEl>
                                          <p:spTgt spid="24"/>
                                        </p:tgtEl>
                                        <p:attrNameLst>
                                          <p:attrName>ppt_x</p:attrName>
                                        </p:attrNameLst>
                                      </p:cBhvr>
                                      <p:tavLst>
                                        <p:tav tm="0">
                                          <p:val>
                                            <p:strVal val="#ppt_x"/>
                                          </p:val>
                                        </p:tav>
                                        <p:tav tm="100000">
                                          <p:val>
                                            <p:strVal val="#ppt_x"/>
                                          </p:val>
                                        </p:tav>
                                      </p:tavLst>
                                    </p:anim>
                                    <p:anim calcmode="lin" valueType="num">
                                      <p:cBhvr>
                                        <p:cTn id="22" dur="450" fill="hold"/>
                                        <p:tgtEl>
                                          <p:spTgt spid="24"/>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250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anim calcmode="lin" valueType="num">
                                      <p:cBhvr>
                                        <p:cTn id="26" dur="500" fill="hold"/>
                                        <p:tgtEl>
                                          <p:spTgt spid="28"/>
                                        </p:tgtEl>
                                        <p:attrNameLst>
                                          <p:attrName>ppt_x</p:attrName>
                                        </p:attrNameLst>
                                      </p:cBhvr>
                                      <p:tavLst>
                                        <p:tav tm="0">
                                          <p:val>
                                            <p:strVal val="#ppt_x"/>
                                          </p:val>
                                        </p:tav>
                                        <p:tav tm="100000">
                                          <p:val>
                                            <p:strVal val="#ppt_x"/>
                                          </p:val>
                                        </p:tav>
                                      </p:tavLst>
                                    </p:anim>
                                    <p:anim calcmode="lin" valueType="num">
                                      <p:cBhvr>
                                        <p:cTn id="27" dur="500" fill="hold"/>
                                        <p:tgtEl>
                                          <p:spTgt spid="2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300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anim calcmode="lin" valueType="num">
                                      <p:cBhvr>
                                        <p:cTn id="31" dur="500" fill="hold"/>
                                        <p:tgtEl>
                                          <p:spTgt spid="27"/>
                                        </p:tgtEl>
                                        <p:attrNameLst>
                                          <p:attrName>ppt_x</p:attrName>
                                        </p:attrNameLst>
                                      </p:cBhvr>
                                      <p:tavLst>
                                        <p:tav tm="0">
                                          <p:val>
                                            <p:strVal val="#ppt_x"/>
                                          </p:val>
                                        </p:tav>
                                        <p:tav tm="100000">
                                          <p:val>
                                            <p:strVal val="#ppt_x"/>
                                          </p:val>
                                        </p:tav>
                                      </p:tavLst>
                                    </p:anim>
                                    <p:anim calcmode="lin" valueType="num">
                                      <p:cBhvr>
                                        <p:cTn id="32" dur="500" fill="hold"/>
                                        <p:tgtEl>
                                          <p:spTgt spid="27"/>
                                        </p:tgtEl>
                                        <p:attrNameLst>
                                          <p:attrName>ppt_y</p:attrName>
                                        </p:attrNameLst>
                                      </p:cBhvr>
                                      <p:tavLst>
                                        <p:tav tm="0">
                                          <p:val>
                                            <p:strVal val="#ppt_y+.1"/>
                                          </p:val>
                                        </p:tav>
                                        <p:tav tm="100000">
                                          <p:val>
                                            <p:strVal val="#ppt_y"/>
                                          </p:val>
                                        </p:tav>
                                      </p:tavLst>
                                    </p:anim>
                                  </p:childTnLst>
                                </p:cTn>
                              </p:par>
                              <p:par>
                                <p:cTn id="33" presetID="10" presetClass="entr" presetSubtype="0" fill="hold" nodeType="withEffect">
                                  <p:stCondLst>
                                    <p:cond delay="300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6" grpId="0" animBg="1"/>
      <p:bldP spid="23" grpId="0"/>
      <p:bldP spid="24" grpId="0"/>
      <p:bldP spid="27" grpId="0"/>
      <p:bldP spid="25"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What is Azure RedHat OpenShift (ARO) ?</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52754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Overview</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3428999"/>
            <a:ext cx="10515600" cy="2909815"/>
          </a:xfrm>
        </p:spPr>
        <p:txBody>
          <a:bodyPr vert="horz" lIns="91440" tIns="45720" rIns="91440" bIns="45720" rtlCol="0" anchor="t">
            <a:normAutofit/>
          </a:bodyPr>
          <a:lstStyle/>
          <a:p>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Jointly engineered, operated, and supported by both </a:t>
            </a:r>
            <a:b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28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and Red Hat with an integrated support experience</a:t>
            </a:r>
            <a:endParaRPr lang="en-US" dirty="0">
              <a:latin typeface="Segoe UI" panose="020B0502040204020203" pitchFamily="34" charset="0"/>
              <a:cs typeface="Segoe UI" panose="020B0502040204020203" pitchFamily="34" charset="0"/>
            </a:endParaRPr>
          </a:p>
          <a:p>
            <a:r>
              <a:rPr lang="en-US" dirty="0">
                <a:latin typeface="Segoe UI"/>
                <a:cs typeface="Segoe UI"/>
              </a:rPr>
              <a:t>Red Hat OpenShift is an enterprise-ready Kubernetes container platform with full-stack automated operations to manage hybrid and multi-cloud deployments</a:t>
            </a:r>
          </a:p>
          <a:p>
            <a:r>
              <a:rPr lang="en-US" dirty="0">
                <a:latin typeface="Segoe UI"/>
                <a:cs typeface="Segoe UI"/>
              </a:rPr>
              <a:t>Highly available and fully managed</a:t>
            </a:r>
          </a:p>
          <a:p>
            <a:pPr marL="0" indent="0">
              <a:buNone/>
            </a:pPr>
            <a:endParaRPr lang="en-US" dirty="0">
              <a:ea typeface="Calibri" panose="020F0502020204030204"/>
              <a:cs typeface="Calibri" panose="020F0502020204030204"/>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Chart, waterfall chart&#10;&#10;Description automatically generated">
            <a:extLst>
              <a:ext uri="{FF2B5EF4-FFF2-40B4-BE49-F238E27FC236}">
                <a16:creationId xmlns:a16="http://schemas.microsoft.com/office/drawing/2014/main" id="{664B69F5-D84E-2FCE-EE1F-3D08369CE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0" y="1854753"/>
            <a:ext cx="5346700" cy="1130300"/>
          </a:xfrm>
          <a:prstGeom prst="rect">
            <a:avLst/>
          </a:prstGeom>
        </p:spPr>
      </p:pic>
    </p:spTree>
    <p:extLst>
      <p:ext uri="{BB962C8B-B14F-4D97-AF65-F5344CB8AC3E}">
        <p14:creationId xmlns:p14="http://schemas.microsoft.com/office/powerpoint/2010/main" val="953429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Security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Diagram&#10;&#10;Description automatically generated">
            <a:extLst>
              <a:ext uri="{FF2B5EF4-FFF2-40B4-BE49-F238E27FC236}">
                <a16:creationId xmlns:a16="http://schemas.microsoft.com/office/drawing/2014/main" id="{AEB5BB21-DE9B-2B4C-C96A-D52D4E155DA8}"/>
              </a:ext>
            </a:extLst>
          </p:cNvPr>
          <p:cNvPicPr>
            <a:picLocks noGrp="1" noChangeAspect="1"/>
          </p:cNvPicPr>
          <p:nvPr>
            <p:ph idx="1"/>
          </p:nvPr>
        </p:nvPicPr>
        <p:blipFill>
          <a:blip r:embed="rId4"/>
          <a:stretch>
            <a:fillRect/>
          </a:stretch>
        </p:blipFill>
        <p:spPr>
          <a:xfrm>
            <a:off x="1337885" y="1819577"/>
            <a:ext cx="9516229" cy="4925861"/>
          </a:xfrm>
        </p:spPr>
      </p:pic>
    </p:spTree>
    <p:extLst>
      <p:ext uri="{BB962C8B-B14F-4D97-AF65-F5344CB8AC3E}">
        <p14:creationId xmlns:p14="http://schemas.microsoft.com/office/powerpoint/2010/main" val="19155076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Deployment</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x-Create+Console.mp4" descr="x-Create+Console.mp4">
            <a:hlinkClick r:id="" action="ppaction://media"/>
            <a:extLst>
              <a:ext uri="{FF2B5EF4-FFF2-40B4-BE49-F238E27FC236}">
                <a16:creationId xmlns:a16="http://schemas.microsoft.com/office/drawing/2014/main" id="{D86E3732-EAD4-4A54-FEB4-7A3A0A628E3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4800" t="2431" r="4825"/>
          <a:stretch/>
        </p:blipFill>
        <p:spPr>
          <a:xfrm>
            <a:off x="2454012" y="1677437"/>
            <a:ext cx="7283976" cy="4423350"/>
          </a:xfrm>
          <a:prstGeom prst="rect">
            <a:avLst/>
          </a:prstGeom>
        </p:spPr>
      </p:pic>
    </p:spTree>
    <p:extLst>
      <p:ext uri="{BB962C8B-B14F-4D97-AF65-F5344CB8AC3E}">
        <p14:creationId xmlns:p14="http://schemas.microsoft.com/office/powerpoint/2010/main" val="159101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Administration</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3" name="Picture 2">
            <a:extLst>
              <a:ext uri="{FF2B5EF4-FFF2-40B4-BE49-F238E27FC236}">
                <a16:creationId xmlns:a16="http://schemas.microsoft.com/office/drawing/2014/main" id="{E26D2AE5-17F8-7022-475F-74D8C5DAF0A4}"/>
              </a:ext>
            </a:extLst>
          </p:cNvPr>
          <p:cNvPicPr>
            <a:picLocks noChangeAspect="1"/>
          </p:cNvPicPr>
          <p:nvPr/>
        </p:nvPicPr>
        <p:blipFill rotWithShape="1">
          <a:blip r:embed="rId4"/>
          <a:srcRect r="31588"/>
          <a:stretch/>
        </p:blipFill>
        <p:spPr>
          <a:xfrm>
            <a:off x="5866357" y="1475550"/>
            <a:ext cx="6062971" cy="4585104"/>
          </a:xfrm>
          <a:prstGeom prst="rect">
            <a:avLst/>
          </a:prstGeom>
        </p:spPr>
      </p:pic>
      <p:sp>
        <p:nvSpPr>
          <p:cNvPr id="4" name="Text Placeholder 5">
            <a:extLst>
              <a:ext uri="{FF2B5EF4-FFF2-40B4-BE49-F238E27FC236}">
                <a16:creationId xmlns:a16="http://schemas.microsoft.com/office/drawing/2014/main" id="{299AB27A-1DB9-5B41-7C1C-382049DD5E75}"/>
              </a:ext>
            </a:extLst>
          </p:cNvPr>
          <p:cNvSpPr txBox="1">
            <a:spLocks/>
          </p:cNvSpPr>
          <p:nvPr/>
        </p:nvSpPr>
        <p:spPr>
          <a:xfrm>
            <a:off x="586390" y="3073883"/>
            <a:ext cx="5092111" cy="1477328"/>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Administrators have full </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cluster-admin</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role. They’re able to configure running privileged containers and installing Custom Resource Definitions (CRDs).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1586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13E82A-34ED-F644-8634-E60D65260E47}"/>
              </a:ext>
            </a:extLst>
          </p:cNvPr>
          <p:cNvGrpSpPr/>
          <p:nvPr/>
        </p:nvGrpSpPr>
        <p:grpSpPr>
          <a:xfrm>
            <a:off x="821097" y="1424607"/>
            <a:ext cx="10794280" cy="3235146"/>
            <a:chOff x="621730" y="1496047"/>
            <a:chExt cx="10794280" cy="3235146"/>
          </a:xfrm>
        </p:grpSpPr>
        <p:sp>
          <p:nvSpPr>
            <p:cNvPr id="5" name="Google Shape;1312;p148">
              <a:extLst>
                <a:ext uri="{FF2B5EF4-FFF2-40B4-BE49-F238E27FC236}">
                  <a16:creationId xmlns:a16="http://schemas.microsoft.com/office/drawing/2014/main" id="{0BEC192E-1878-CE42-9532-F5EBA24A296F}"/>
                </a:ext>
              </a:extLst>
            </p:cNvPr>
            <p:cNvSpPr txBox="1"/>
            <p:nvPr/>
          </p:nvSpPr>
          <p:spPr>
            <a:xfrm>
              <a:off x="621730" y="4293857"/>
              <a:ext cx="914400"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Code</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6" name="Google Shape;1313;p148">
              <a:extLst>
                <a:ext uri="{FF2B5EF4-FFF2-40B4-BE49-F238E27FC236}">
                  <a16:creationId xmlns:a16="http://schemas.microsoft.com/office/drawing/2014/main" id="{9AC8E803-4A31-2540-8573-04D9DC4E7C54}"/>
                </a:ext>
              </a:extLst>
            </p:cNvPr>
            <p:cNvSpPr txBox="1"/>
            <p:nvPr/>
          </p:nvSpPr>
          <p:spPr>
            <a:xfrm>
              <a:off x="2766131" y="149604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Build</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7" name="Google Shape;1314;p148">
              <a:extLst>
                <a:ext uri="{FF2B5EF4-FFF2-40B4-BE49-F238E27FC236}">
                  <a16:creationId xmlns:a16="http://schemas.microsoft.com/office/drawing/2014/main" id="{98F1C6A4-32FD-084E-AC65-62C6332C4027}"/>
                </a:ext>
              </a:extLst>
            </p:cNvPr>
            <p:cNvSpPr txBox="1"/>
            <p:nvPr/>
          </p:nvSpPr>
          <p:spPr>
            <a:xfrm>
              <a:off x="5653226" y="149604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Test</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8" name="Google Shape;1315;p148">
              <a:extLst>
                <a:ext uri="{FF2B5EF4-FFF2-40B4-BE49-F238E27FC236}">
                  <a16:creationId xmlns:a16="http://schemas.microsoft.com/office/drawing/2014/main" id="{345CF34B-EC9D-5143-91B9-6DFAB732CE5F}"/>
                </a:ext>
              </a:extLst>
            </p:cNvPr>
            <p:cNvSpPr txBox="1"/>
            <p:nvPr/>
          </p:nvSpPr>
          <p:spPr>
            <a:xfrm>
              <a:off x="8807544" y="1496047"/>
              <a:ext cx="1076206"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Deploy</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9" name="Google Shape;1316;p148">
              <a:extLst>
                <a:ext uri="{FF2B5EF4-FFF2-40B4-BE49-F238E27FC236}">
                  <a16:creationId xmlns:a16="http://schemas.microsoft.com/office/drawing/2014/main" id="{981B063A-0837-6C49-92F1-9D24993ECAF9}"/>
                </a:ext>
              </a:extLst>
            </p:cNvPr>
            <p:cNvSpPr txBox="1"/>
            <p:nvPr/>
          </p:nvSpPr>
          <p:spPr>
            <a:xfrm>
              <a:off x="10501610" y="4293857"/>
              <a:ext cx="914400"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Monitor</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cxnSp>
          <p:nvCxnSpPr>
            <p:cNvPr id="10" name="Google Shape;1317;p148">
              <a:extLst>
                <a:ext uri="{FF2B5EF4-FFF2-40B4-BE49-F238E27FC236}">
                  <a16:creationId xmlns:a16="http://schemas.microsoft.com/office/drawing/2014/main" id="{468DB50A-6386-074E-B6CD-5B849BF691F5}"/>
                </a:ext>
              </a:extLst>
            </p:cNvPr>
            <p:cNvCxnSpPr>
              <a:stCxn id="7" idx="3"/>
              <a:endCxn id="8" idx="1"/>
            </p:cNvCxnSpPr>
            <p:nvPr/>
          </p:nvCxnSpPr>
          <p:spPr>
            <a:xfrm>
              <a:off x="6496485" y="1714715"/>
              <a:ext cx="2311200" cy="0"/>
            </a:xfrm>
            <a:prstGeom prst="straightConnector1">
              <a:avLst/>
            </a:prstGeom>
            <a:noFill/>
            <a:ln w="12700" cap="flat" cmpd="sng">
              <a:solidFill>
                <a:srgbClr val="75757A"/>
              </a:solidFill>
              <a:prstDash val="solid"/>
              <a:round/>
              <a:headEnd type="none" w="sm" len="sm"/>
              <a:tailEnd type="triangle" w="med" len="med"/>
            </a:ln>
          </p:spPr>
        </p:cxnSp>
        <p:cxnSp>
          <p:nvCxnSpPr>
            <p:cNvPr id="11" name="Google Shape;1318;p148">
              <a:extLst>
                <a:ext uri="{FF2B5EF4-FFF2-40B4-BE49-F238E27FC236}">
                  <a16:creationId xmlns:a16="http://schemas.microsoft.com/office/drawing/2014/main" id="{F1E4B81D-84D2-1C4F-BF44-4D9B1F2ED01F}"/>
                </a:ext>
              </a:extLst>
            </p:cNvPr>
            <p:cNvCxnSpPr>
              <a:stCxn id="6" idx="3"/>
              <a:endCxn id="7" idx="1"/>
            </p:cNvCxnSpPr>
            <p:nvPr/>
          </p:nvCxnSpPr>
          <p:spPr>
            <a:xfrm>
              <a:off x="3609390" y="1714715"/>
              <a:ext cx="2043900" cy="0"/>
            </a:xfrm>
            <a:prstGeom prst="straightConnector1">
              <a:avLst/>
            </a:prstGeom>
            <a:noFill/>
            <a:ln w="12700" cap="flat" cmpd="sng">
              <a:solidFill>
                <a:srgbClr val="75757A"/>
              </a:solidFill>
              <a:prstDash val="solid"/>
              <a:round/>
              <a:headEnd type="none" w="sm" len="sm"/>
              <a:tailEnd type="triangle" w="med" len="med"/>
            </a:ln>
          </p:spPr>
        </p:cxnSp>
        <p:cxnSp>
          <p:nvCxnSpPr>
            <p:cNvPr id="12" name="Google Shape;1319;p148">
              <a:extLst>
                <a:ext uri="{FF2B5EF4-FFF2-40B4-BE49-F238E27FC236}">
                  <a16:creationId xmlns:a16="http://schemas.microsoft.com/office/drawing/2014/main" id="{03424262-8C0E-B647-83F5-254C58D8ABA5}"/>
                </a:ext>
              </a:extLst>
            </p:cNvPr>
            <p:cNvCxnSpPr>
              <a:stCxn id="8" idx="3"/>
              <a:endCxn id="9" idx="0"/>
            </p:cNvCxnSpPr>
            <p:nvPr/>
          </p:nvCxnSpPr>
          <p:spPr>
            <a:xfrm>
              <a:off x="9883750" y="1714715"/>
              <a:ext cx="1075060" cy="2579142"/>
            </a:xfrm>
            <a:prstGeom prst="bentConnector2">
              <a:avLst/>
            </a:prstGeom>
            <a:noFill/>
            <a:ln w="12700" cap="flat" cmpd="sng">
              <a:solidFill>
                <a:srgbClr val="75757A"/>
              </a:solidFill>
              <a:prstDash val="solid"/>
              <a:round/>
              <a:headEnd type="none" w="sm" len="sm"/>
              <a:tailEnd type="triangle" w="med" len="med"/>
            </a:ln>
          </p:spPr>
        </p:cxnSp>
        <p:cxnSp>
          <p:nvCxnSpPr>
            <p:cNvPr id="13" name="Google Shape;1320;p148">
              <a:extLst>
                <a:ext uri="{FF2B5EF4-FFF2-40B4-BE49-F238E27FC236}">
                  <a16:creationId xmlns:a16="http://schemas.microsoft.com/office/drawing/2014/main" id="{F16CB390-3885-044E-968C-FE1DF02DCBE3}"/>
                </a:ext>
              </a:extLst>
            </p:cNvPr>
            <p:cNvCxnSpPr>
              <a:stCxn id="9" idx="1"/>
              <a:endCxn id="14" idx="3"/>
            </p:cNvCxnSpPr>
            <p:nvPr/>
          </p:nvCxnSpPr>
          <p:spPr>
            <a:xfrm flipH="1">
              <a:off x="6499885" y="4512525"/>
              <a:ext cx="4001725" cy="0"/>
            </a:xfrm>
            <a:prstGeom prst="straightConnector1">
              <a:avLst/>
            </a:prstGeom>
            <a:noFill/>
            <a:ln w="12700" cap="flat" cmpd="sng">
              <a:solidFill>
                <a:srgbClr val="75757A"/>
              </a:solidFill>
              <a:prstDash val="solid"/>
              <a:round/>
              <a:headEnd type="none" w="sm" len="sm"/>
              <a:tailEnd type="triangle" w="med" len="med"/>
            </a:ln>
          </p:spPr>
        </p:cxnSp>
        <p:sp>
          <p:nvSpPr>
            <p:cNvPr id="14" name="Google Shape;1321;p148">
              <a:extLst>
                <a:ext uri="{FF2B5EF4-FFF2-40B4-BE49-F238E27FC236}">
                  <a16:creationId xmlns:a16="http://schemas.microsoft.com/office/drawing/2014/main" id="{A29740A3-15AB-BA43-85F1-0858DFF6DF8F}"/>
                </a:ext>
              </a:extLst>
            </p:cNvPr>
            <p:cNvSpPr txBox="1"/>
            <p:nvPr/>
          </p:nvSpPr>
          <p:spPr>
            <a:xfrm>
              <a:off x="5656626" y="4293857"/>
              <a:ext cx="843259" cy="437336"/>
            </a:xfrm>
            <a:prstGeom prst="rect">
              <a:avLst/>
            </a:prstGeom>
            <a:noFill/>
            <a:ln>
              <a:noFill/>
            </a:ln>
          </p:spPr>
          <p:txBody>
            <a:bodyPr spcFirstLastPara="1" wrap="square" lIns="124325" tIns="124325" rIns="124325" bIns="124325"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Review</a:t>
              </a:r>
              <a:endParaRPr kumimoji="0" sz="12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cxnSp>
          <p:nvCxnSpPr>
            <p:cNvPr id="15" name="Google Shape;1322;p148">
              <a:extLst>
                <a:ext uri="{FF2B5EF4-FFF2-40B4-BE49-F238E27FC236}">
                  <a16:creationId xmlns:a16="http://schemas.microsoft.com/office/drawing/2014/main" id="{D418C856-F0B6-7745-AD5F-4AB75271BD0A}"/>
                </a:ext>
              </a:extLst>
            </p:cNvPr>
            <p:cNvCxnSpPr>
              <a:stCxn id="14" idx="1"/>
              <a:endCxn id="5" idx="3"/>
            </p:cNvCxnSpPr>
            <p:nvPr/>
          </p:nvCxnSpPr>
          <p:spPr>
            <a:xfrm flipH="1">
              <a:off x="1536130" y="4512525"/>
              <a:ext cx="4120496" cy="0"/>
            </a:xfrm>
            <a:prstGeom prst="straightConnector1">
              <a:avLst/>
            </a:prstGeom>
            <a:noFill/>
            <a:ln w="12700" cap="flat" cmpd="sng">
              <a:solidFill>
                <a:srgbClr val="75757A"/>
              </a:solidFill>
              <a:prstDash val="solid"/>
              <a:round/>
              <a:headEnd type="none" w="sm" len="sm"/>
              <a:tailEnd type="triangle" w="med" len="med"/>
            </a:ln>
          </p:spPr>
        </p:cxnSp>
        <p:cxnSp>
          <p:nvCxnSpPr>
            <p:cNvPr id="16" name="Google Shape;1325;p148">
              <a:extLst>
                <a:ext uri="{FF2B5EF4-FFF2-40B4-BE49-F238E27FC236}">
                  <a16:creationId xmlns:a16="http://schemas.microsoft.com/office/drawing/2014/main" id="{1200DA4B-FA68-B644-B1DB-2D8DD1164978}"/>
                </a:ext>
              </a:extLst>
            </p:cNvPr>
            <p:cNvCxnSpPr/>
            <p:nvPr/>
          </p:nvCxnSpPr>
          <p:spPr>
            <a:xfrm rot="5400000" flipH="1" flipV="1">
              <a:off x="635215" y="2157189"/>
              <a:ext cx="2579142" cy="1694194"/>
            </a:xfrm>
            <a:prstGeom prst="bentConnector2">
              <a:avLst/>
            </a:prstGeom>
            <a:noFill/>
            <a:ln w="12700" cap="flat" cmpd="sng">
              <a:solidFill>
                <a:srgbClr val="75757A"/>
              </a:solidFill>
              <a:prstDash val="solid"/>
              <a:round/>
              <a:headEnd type="none" w="sm" len="sm"/>
              <a:tailEnd type="triangle" w="med" len="med"/>
            </a:ln>
          </p:spPr>
        </p:cxnSp>
        <p:grpSp>
          <p:nvGrpSpPr>
            <p:cNvPr id="17" name="Group 16">
              <a:extLst>
                <a:ext uri="{FF2B5EF4-FFF2-40B4-BE49-F238E27FC236}">
                  <a16:creationId xmlns:a16="http://schemas.microsoft.com/office/drawing/2014/main" id="{7163B900-FA0F-DD40-B94A-E2C019951BC9}"/>
                </a:ext>
              </a:extLst>
            </p:cNvPr>
            <p:cNvGrpSpPr/>
            <p:nvPr/>
          </p:nvGrpSpPr>
          <p:grpSpPr>
            <a:xfrm>
              <a:off x="1156118" y="2331243"/>
              <a:ext cx="9749688" cy="1695708"/>
              <a:chOff x="1170406" y="2331243"/>
              <a:chExt cx="9749688" cy="1695708"/>
            </a:xfrm>
          </p:grpSpPr>
          <p:grpSp>
            <p:nvGrpSpPr>
              <p:cNvPr id="18" name="Group 17">
                <a:extLst>
                  <a:ext uri="{FF2B5EF4-FFF2-40B4-BE49-F238E27FC236}">
                    <a16:creationId xmlns:a16="http://schemas.microsoft.com/office/drawing/2014/main" id="{F933E589-0C1D-7344-9CFF-06709EE413B5}"/>
                  </a:ext>
                </a:extLst>
              </p:cNvPr>
              <p:cNvGrpSpPr/>
              <p:nvPr/>
            </p:nvGrpSpPr>
            <p:grpSpPr>
              <a:xfrm>
                <a:off x="1170406" y="2331243"/>
                <a:ext cx="1508760" cy="1695708"/>
                <a:chOff x="1170406" y="2331243"/>
                <a:chExt cx="1508760" cy="1695708"/>
              </a:xfrm>
            </p:grpSpPr>
            <p:sp>
              <p:nvSpPr>
                <p:cNvPr id="39" name="Google Shape;1323;p148">
                  <a:extLst>
                    <a:ext uri="{FF2B5EF4-FFF2-40B4-BE49-F238E27FC236}">
                      <a16:creationId xmlns:a16="http://schemas.microsoft.com/office/drawing/2014/main" id="{912025C2-373E-D747-967C-E0C4F70F2A69}"/>
                    </a:ext>
                  </a:extLst>
                </p:cNvPr>
                <p:cNvSpPr txBox="1"/>
                <p:nvPr/>
              </p:nvSpPr>
              <p:spPr>
                <a:xfrm>
                  <a:off x="1170406"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Self-service Provisioning</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40" name="Oval 39">
                  <a:extLst>
                    <a:ext uri="{FF2B5EF4-FFF2-40B4-BE49-F238E27FC236}">
                      <a16:creationId xmlns:a16="http://schemas.microsoft.com/office/drawing/2014/main" id="{19A25A8A-F726-3244-BAC1-66EB9D7B7DED}"/>
                    </a:ext>
                  </a:extLst>
                </p:cNvPr>
                <p:cNvSpPr/>
                <p:nvPr/>
              </p:nvSpPr>
              <p:spPr bwMode="auto">
                <a:xfrm>
                  <a:off x="1421866"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1" name="Touch_E815" title="Icon of a closed hand with one finger pressing a button">
                  <a:extLst>
                    <a:ext uri="{FF2B5EF4-FFF2-40B4-BE49-F238E27FC236}">
                      <a16:creationId xmlns:a16="http://schemas.microsoft.com/office/drawing/2014/main" id="{30DA0E6F-1A3F-7645-B6F9-CD5B1378A969}"/>
                    </a:ext>
                  </a:extLst>
                </p:cNvPr>
                <p:cNvSpPr>
                  <a:spLocks noChangeAspect="1" noEditPoints="1"/>
                </p:cNvSpPr>
                <p:nvPr/>
              </p:nvSpPr>
              <p:spPr bwMode="auto">
                <a:xfrm>
                  <a:off x="1778771" y="2620765"/>
                  <a:ext cx="292030" cy="426797"/>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C1B30A19-88C6-A14A-8331-A4DE48A1179D}"/>
                  </a:ext>
                </a:extLst>
              </p:cNvPr>
              <p:cNvGrpSpPr/>
              <p:nvPr/>
            </p:nvGrpSpPr>
            <p:grpSpPr>
              <a:xfrm>
                <a:off x="2897368" y="2331243"/>
                <a:ext cx="1508760" cy="1695708"/>
                <a:chOff x="2897368" y="2331243"/>
                <a:chExt cx="1508760" cy="1695708"/>
              </a:xfrm>
            </p:grpSpPr>
            <p:sp>
              <p:nvSpPr>
                <p:cNvPr id="36" name="Google Shape;1336;p148">
                  <a:extLst>
                    <a:ext uri="{FF2B5EF4-FFF2-40B4-BE49-F238E27FC236}">
                      <a16:creationId xmlns:a16="http://schemas.microsoft.com/office/drawing/2014/main" id="{DA2645F0-1B8E-2644-8D0D-B70F77702855}"/>
                    </a:ext>
                  </a:extLst>
                </p:cNvPr>
                <p:cNvSpPr txBox="1"/>
                <p:nvPr/>
              </p:nvSpPr>
              <p:spPr>
                <a:xfrm>
                  <a:off x="2897368"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Consistent</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environments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7" name="Oval 36">
                  <a:extLst>
                    <a:ext uri="{FF2B5EF4-FFF2-40B4-BE49-F238E27FC236}">
                      <a16:creationId xmlns:a16="http://schemas.microsoft.com/office/drawing/2014/main" id="{89857F05-5C5C-4747-8E2D-122274579403}"/>
                    </a:ext>
                  </a:extLst>
                </p:cNvPr>
                <p:cNvSpPr/>
                <p:nvPr/>
              </p:nvSpPr>
              <p:spPr bwMode="auto">
                <a:xfrm>
                  <a:off x="3148828"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8" name="network" title="Icon of a device or computer network">
                  <a:extLst>
                    <a:ext uri="{FF2B5EF4-FFF2-40B4-BE49-F238E27FC236}">
                      <a16:creationId xmlns:a16="http://schemas.microsoft.com/office/drawing/2014/main" id="{E6C8C05A-51F5-244E-AA3F-092CC3C812B9}"/>
                    </a:ext>
                  </a:extLst>
                </p:cNvPr>
                <p:cNvSpPr>
                  <a:spLocks noChangeAspect="1" noEditPoints="1"/>
                </p:cNvSpPr>
                <p:nvPr/>
              </p:nvSpPr>
              <p:spPr bwMode="auto">
                <a:xfrm>
                  <a:off x="3446801" y="2620765"/>
                  <a:ext cx="409895" cy="426797"/>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F3D17830-7F70-8D42-8D32-F9510A95F284}"/>
                  </a:ext>
                </a:extLst>
              </p:cNvPr>
              <p:cNvGrpSpPr/>
              <p:nvPr/>
            </p:nvGrpSpPr>
            <p:grpSpPr>
              <a:xfrm>
                <a:off x="6154352" y="2331243"/>
                <a:ext cx="1508760" cy="1695708"/>
                <a:chOff x="6154352" y="2331243"/>
                <a:chExt cx="1508760" cy="1695708"/>
              </a:xfrm>
            </p:grpSpPr>
            <p:sp>
              <p:nvSpPr>
                <p:cNvPr id="33" name="Google Shape;1332;p148">
                  <a:extLst>
                    <a:ext uri="{FF2B5EF4-FFF2-40B4-BE49-F238E27FC236}">
                      <a16:creationId xmlns:a16="http://schemas.microsoft.com/office/drawing/2014/main" id="{03850FE6-A4A2-1840-A405-20EA9A6B83C4}"/>
                    </a:ext>
                  </a:extLst>
                </p:cNvPr>
                <p:cNvSpPr txBox="1"/>
                <p:nvPr/>
              </p:nvSpPr>
              <p:spPr>
                <a:xfrm>
                  <a:off x="6154352"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CI/CD</a:t>
                  </a:r>
                  <a:b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b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pipelines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4" name="Oval 33">
                  <a:extLst>
                    <a:ext uri="{FF2B5EF4-FFF2-40B4-BE49-F238E27FC236}">
                      <a16:creationId xmlns:a16="http://schemas.microsoft.com/office/drawing/2014/main" id="{3183B783-394D-494F-B6F7-E81AEA57038C}"/>
                    </a:ext>
                  </a:extLst>
                </p:cNvPr>
                <p:cNvSpPr/>
                <p:nvPr/>
              </p:nvSpPr>
              <p:spPr bwMode="auto">
                <a:xfrm>
                  <a:off x="6405812"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5" name="arrow_11" title="Icon of a circle made of two curved arrows">
                  <a:extLst>
                    <a:ext uri="{FF2B5EF4-FFF2-40B4-BE49-F238E27FC236}">
                      <a16:creationId xmlns:a16="http://schemas.microsoft.com/office/drawing/2014/main" id="{D0E74E21-569E-BC40-B391-A28F122F808E}"/>
                    </a:ext>
                  </a:extLst>
                </p:cNvPr>
                <p:cNvSpPr>
                  <a:spLocks noChangeAspect="1" noEditPoints="1"/>
                </p:cNvSpPr>
                <p:nvPr/>
              </p:nvSpPr>
              <p:spPr bwMode="auto">
                <a:xfrm>
                  <a:off x="6704453" y="2620765"/>
                  <a:ext cx="408558" cy="426797"/>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grpSp>
            <p:nvGrpSpPr>
              <p:cNvPr id="21" name="Group 20">
                <a:extLst>
                  <a:ext uri="{FF2B5EF4-FFF2-40B4-BE49-F238E27FC236}">
                    <a16:creationId xmlns:a16="http://schemas.microsoft.com/office/drawing/2014/main" id="{E3A8FF88-952F-304B-A014-75E0DE3199F1}"/>
                  </a:ext>
                </a:extLst>
              </p:cNvPr>
              <p:cNvGrpSpPr/>
              <p:nvPr/>
            </p:nvGrpSpPr>
            <p:grpSpPr>
              <a:xfrm>
                <a:off x="4525860" y="2331243"/>
                <a:ext cx="1508760" cy="1695708"/>
                <a:chOff x="4525860" y="2331243"/>
                <a:chExt cx="1508760" cy="1695708"/>
              </a:xfrm>
            </p:grpSpPr>
            <p:sp>
              <p:nvSpPr>
                <p:cNvPr id="30" name="Google Shape;1328;p148">
                  <a:extLst>
                    <a:ext uri="{FF2B5EF4-FFF2-40B4-BE49-F238E27FC236}">
                      <a16:creationId xmlns:a16="http://schemas.microsoft.com/office/drawing/2014/main" id="{05B49CB3-21AD-6946-B11F-E28B288BE6F5}"/>
                    </a:ext>
                  </a:extLst>
                </p:cNvPr>
                <p:cNvSpPr txBox="1"/>
                <p:nvPr/>
              </p:nvSpPr>
              <p:spPr>
                <a:xfrm>
                  <a:off x="4525860"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Automated</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build &amp; deploy</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31" name="Oval 30">
                  <a:extLst>
                    <a:ext uri="{FF2B5EF4-FFF2-40B4-BE49-F238E27FC236}">
                      <a16:creationId xmlns:a16="http://schemas.microsoft.com/office/drawing/2014/main" id="{EE8DA51A-CC88-5145-9AD0-661AF6FC154D}"/>
                    </a:ext>
                  </a:extLst>
                </p:cNvPr>
                <p:cNvSpPr/>
                <p:nvPr/>
              </p:nvSpPr>
              <p:spPr bwMode="auto">
                <a:xfrm>
                  <a:off x="4777320"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 name="Processing_E9F5" title="Icon of two interlocked gears">
                  <a:extLst>
                    <a:ext uri="{FF2B5EF4-FFF2-40B4-BE49-F238E27FC236}">
                      <a16:creationId xmlns:a16="http://schemas.microsoft.com/office/drawing/2014/main" id="{A4CE48D0-8558-9842-88B5-2A4EAE79DD59}"/>
                    </a:ext>
                  </a:extLst>
                </p:cNvPr>
                <p:cNvSpPr>
                  <a:spLocks noChangeAspect="1" noEditPoints="1"/>
                </p:cNvSpPr>
                <p:nvPr/>
              </p:nvSpPr>
              <p:spPr bwMode="auto">
                <a:xfrm>
                  <a:off x="5035218" y="2620765"/>
                  <a:ext cx="490045" cy="426797"/>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 name="Group 21">
                <a:extLst>
                  <a:ext uri="{FF2B5EF4-FFF2-40B4-BE49-F238E27FC236}">
                    <a16:creationId xmlns:a16="http://schemas.microsoft.com/office/drawing/2014/main" id="{1D211D7C-9957-B84D-B254-750B4FE06CCE}"/>
                  </a:ext>
                </a:extLst>
              </p:cNvPr>
              <p:cNvGrpSpPr/>
              <p:nvPr/>
            </p:nvGrpSpPr>
            <p:grpSpPr>
              <a:xfrm>
                <a:off x="7782844" y="2331243"/>
                <a:ext cx="1508760" cy="1695708"/>
                <a:chOff x="7782844" y="2331243"/>
                <a:chExt cx="1508760" cy="1695708"/>
              </a:xfrm>
            </p:grpSpPr>
            <p:sp>
              <p:nvSpPr>
                <p:cNvPr id="27" name="Google Shape;1340;p148">
                  <a:extLst>
                    <a:ext uri="{FF2B5EF4-FFF2-40B4-BE49-F238E27FC236}">
                      <a16:creationId xmlns:a16="http://schemas.microsoft.com/office/drawing/2014/main" id="{85A269D3-0F91-AD4A-861F-A3019D4ABEC7}"/>
                    </a:ext>
                  </a:extLst>
                </p:cNvPr>
                <p:cNvSpPr txBox="1"/>
                <p:nvPr/>
              </p:nvSpPr>
              <p:spPr>
                <a:xfrm>
                  <a:off x="7782844"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Configuration management</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28" name="Oval 27">
                  <a:extLst>
                    <a:ext uri="{FF2B5EF4-FFF2-40B4-BE49-F238E27FC236}">
                      <a16:creationId xmlns:a16="http://schemas.microsoft.com/office/drawing/2014/main" id="{2FA09FBF-4CAA-5840-A287-2BA20C0C0097}"/>
                    </a:ext>
                  </a:extLst>
                </p:cNvPr>
                <p:cNvSpPr/>
                <p:nvPr/>
              </p:nvSpPr>
              <p:spPr bwMode="auto">
                <a:xfrm>
                  <a:off x="8034304"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9" name="CRMArticles_EFF5" title="Icon of two documents stacked together with writing on them">
                  <a:extLst>
                    <a:ext uri="{FF2B5EF4-FFF2-40B4-BE49-F238E27FC236}">
                      <a16:creationId xmlns:a16="http://schemas.microsoft.com/office/drawing/2014/main" id="{F873F88B-0DE6-284B-B892-10E18A054EAA}"/>
                    </a:ext>
                  </a:extLst>
                </p:cNvPr>
                <p:cNvSpPr>
                  <a:spLocks noChangeAspect="1" noEditPoints="1"/>
                </p:cNvSpPr>
                <p:nvPr/>
              </p:nvSpPr>
              <p:spPr bwMode="auto">
                <a:xfrm>
                  <a:off x="8352358" y="2620765"/>
                  <a:ext cx="369732" cy="426797"/>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Group 22">
                <a:extLst>
                  <a:ext uri="{FF2B5EF4-FFF2-40B4-BE49-F238E27FC236}">
                    <a16:creationId xmlns:a16="http://schemas.microsoft.com/office/drawing/2014/main" id="{44B0EA07-B84C-2242-B725-A5E6C50A4018}"/>
                  </a:ext>
                </a:extLst>
              </p:cNvPr>
              <p:cNvGrpSpPr/>
              <p:nvPr/>
            </p:nvGrpSpPr>
            <p:grpSpPr>
              <a:xfrm>
                <a:off x="9411334" y="2331243"/>
                <a:ext cx="1508760" cy="1695708"/>
                <a:chOff x="9411334" y="2331243"/>
                <a:chExt cx="1508760" cy="1695708"/>
              </a:xfrm>
            </p:grpSpPr>
            <p:sp>
              <p:nvSpPr>
                <p:cNvPr id="24" name="Google Shape;1341;p148">
                  <a:extLst>
                    <a:ext uri="{FF2B5EF4-FFF2-40B4-BE49-F238E27FC236}">
                      <a16:creationId xmlns:a16="http://schemas.microsoft.com/office/drawing/2014/main" id="{3890834A-5514-1141-BB58-87C336EC101B}"/>
                    </a:ext>
                  </a:extLst>
                </p:cNvPr>
                <p:cNvSpPr txBox="1"/>
                <p:nvPr/>
              </p:nvSpPr>
              <p:spPr>
                <a:xfrm>
                  <a:off x="9411334" y="3400320"/>
                  <a:ext cx="1508760" cy="626631"/>
                </a:xfrm>
                <a:prstGeom prst="rect">
                  <a:avLst/>
                </a:prstGeom>
                <a:noFill/>
                <a:ln>
                  <a:noFill/>
                </a:ln>
              </p:spPr>
              <p:txBody>
                <a:bodyPr spcFirstLastPara="1" wrap="square" lIns="124325" tIns="124325" rIns="124325" bIns="1243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rPr>
                    <a:t>App logs &amp; metrics</a:t>
                  </a:r>
                  <a:endParaRPr kumimoji="0" sz="1400" b="0" i="0" u="none" strike="noStrike" kern="1200" cap="none" spc="0" normalizeH="0" baseline="0" noProof="0">
                    <a:ln>
                      <a:noFill/>
                    </a:ln>
                    <a:solidFill>
                      <a:prstClr val="black"/>
                    </a:solidFill>
                    <a:effectLst/>
                    <a:uLnTx/>
                    <a:uFillTx/>
                    <a:latin typeface="Calibri" panose="020F0502020204030204"/>
                    <a:ea typeface="Overpass"/>
                    <a:cs typeface="Overpass"/>
                    <a:sym typeface="Overpass"/>
                  </a:endParaRPr>
                </a:p>
              </p:txBody>
            </p:sp>
            <p:sp>
              <p:nvSpPr>
                <p:cNvPr id="25" name="Oval 24">
                  <a:extLst>
                    <a:ext uri="{FF2B5EF4-FFF2-40B4-BE49-F238E27FC236}">
                      <a16:creationId xmlns:a16="http://schemas.microsoft.com/office/drawing/2014/main" id="{16E2C4EC-8C4F-7049-8EF6-18683779DEE3}"/>
                    </a:ext>
                  </a:extLst>
                </p:cNvPr>
                <p:cNvSpPr/>
                <p:nvPr/>
              </p:nvSpPr>
              <p:spPr bwMode="auto">
                <a:xfrm>
                  <a:off x="9662794" y="2331243"/>
                  <a:ext cx="1005840" cy="1005840"/>
                </a:xfrm>
                <a:prstGeom prst="ellipse">
                  <a:avLst/>
                </a:prstGeom>
                <a:no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6" name="graph_9" title="Icon of a line chart with connected circles at varying points">
                  <a:extLst>
                    <a:ext uri="{FF2B5EF4-FFF2-40B4-BE49-F238E27FC236}">
                      <a16:creationId xmlns:a16="http://schemas.microsoft.com/office/drawing/2014/main" id="{A22081CF-9C3A-634D-B44D-FC9FD968D190}"/>
                    </a:ext>
                  </a:extLst>
                </p:cNvPr>
                <p:cNvSpPr>
                  <a:spLocks noChangeAspect="1" noEditPoints="1"/>
                </p:cNvSpPr>
                <p:nvPr/>
              </p:nvSpPr>
              <p:spPr bwMode="auto">
                <a:xfrm>
                  <a:off x="9929221" y="2620765"/>
                  <a:ext cx="472987" cy="426797"/>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grpSp>
      <p:grpSp>
        <p:nvGrpSpPr>
          <p:cNvPr id="42" name="Group 41">
            <a:extLst>
              <a:ext uri="{FF2B5EF4-FFF2-40B4-BE49-F238E27FC236}">
                <a16:creationId xmlns:a16="http://schemas.microsoft.com/office/drawing/2014/main" id="{912F4C88-4F83-4C44-ACD8-5B7E550299E0}"/>
              </a:ext>
            </a:extLst>
          </p:cNvPr>
          <p:cNvGrpSpPr/>
          <p:nvPr/>
        </p:nvGrpSpPr>
        <p:grpSpPr>
          <a:xfrm>
            <a:off x="1212375" y="4826891"/>
            <a:ext cx="10011725" cy="320040"/>
            <a:chOff x="1077689" y="5069783"/>
            <a:chExt cx="10011725" cy="320040"/>
          </a:xfrm>
          <a:solidFill>
            <a:schemeClr val="accent1"/>
          </a:solidFill>
        </p:grpSpPr>
        <p:sp>
          <p:nvSpPr>
            <p:cNvPr id="43" name="Google Shape;737;p117">
              <a:extLst>
                <a:ext uri="{FF2B5EF4-FFF2-40B4-BE49-F238E27FC236}">
                  <a16:creationId xmlns:a16="http://schemas.microsoft.com/office/drawing/2014/main" id="{924F6FA4-8D1D-E548-BFCB-5E124322481A}"/>
                </a:ext>
              </a:extLst>
            </p:cNvPr>
            <p:cNvSpPr txBox="1"/>
            <p:nvPr/>
          </p:nvSpPr>
          <p:spPr>
            <a:xfrm>
              <a:off x="1077689"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Spring &amp; Java EE</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Google Shape;737;p117">
              <a:extLst>
                <a:ext uri="{FF2B5EF4-FFF2-40B4-BE49-F238E27FC236}">
                  <a16:creationId xmlns:a16="http://schemas.microsoft.com/office/drawing/2014/main" id="{823E0563-C56F-E341-B5D5-A3362DF20BE2}"/>
                </a:ext>
              </a:extLst>
            </p:cNvPr>
            <p:cNvSpPr txBox="1"/>
            <p:nvPr/>
          </p:nvSpPr>
          <p:spPr>
            <a:xfrm>
              <a:off x="4437631"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Microservices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Google Shape;737;p117">
              <a:extLst>
                <a:ext uri="{FF2B5EF4-FFF2-40B4-BE49-F238E27FC236}">
                  <a16:creationId xmlns:a16="http://schemas.microsoft.com/office/drawing/2014/main" id="{27CF517B-1BC5-FF44-AC73-34933206C277}"/>
                </a:ext>
              </a:extLst>
            </p:cNvPr>
            <p:cNvSpPr txBox="1"/>
            <p:nvPr/>
          </p:nvSpPr>
          <p:spPr>
            <a:xfrm>
              <a:off x="7797574"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Functions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3997EC15-EA14-CE4C-8E84-DB86AEC38038}"/>
              </a:ext>
            </a:extLst>
          </p:cNvPr>
          <p:cNvGrpSpPr/>
          <p:nvPr/>
        </p:nvGrpSpPr>
        <p:grpSpPr>
          <a:xfrm>
            <a:off x="1212375" y="5235224"/>
            <a:ext cx="10011725" cy="320040"/>
            <a:chOff x="1077689" y="5069783"/>
            <a:chExt cx="10011725" cy="320040"/>
          </a:xfrm>
          <a:solidFill>
            <a:schemeClr val="accent1"/>
          </a:solidFill>
        </p:grpSpPr>
        <p:sp>
          <p:nvSpPr>
            <p:cNvPr id="47" name="Google Shape;737;p117">
              <a:extLst>
                <a:ext uri="{FF2B5EF4-FFF2-40B4-BE49-F238E27FC236}">
                  <a16:creationId xmlns:a16="http://schemas.microsoft.com/office/drawing/2014/main" id="{C627860C-C1FD-AF4E-8C2E-3387B503570D}"/>
                </a:ext>
              </a:extLst>
            </p:cNvPr>
            <p:cNvSpPr txBox="1"/>
            <p:nvPr/>
          </p:nvSpPr>
          <p:spPr>
            <a:xfrm>
              <a:off x="1077689"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Languages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Google Shape;737;p117">
              <a:extLst>
                <a:ext uri="{FF2B5EF4-FFF2-40B4-BE49-F238E27FC236}">
                  <a16:creationId xmlns:a16="http://schemas.microsoft.com/office/drawing/2014/main" id="{062E9BCD-80E3-AC4E-9230-22C1957C4D27}"/>
                </a:ext>
              </a:extLst>
            </p:cNvPr>
            <p:cNvSpPr txBox="1"/>
            <p:nvPr/>
          </p:nvSpPr>
          <p:spPr>
            <a:xfrm>
              <a:off x="4437631"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Databases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Google Shape;737;p117">
              <a:extLst>
                <a:ext uri="{FF2B5EF4-FFF2-40B4-BE49-F238E27FC236}">
                  <a16:creationId xmlns:a16="http://schemas.microsoft.com/office/drawing/2014/main" id="{AA75CF3A-373F-E946-81BA-FCC0A0F6A6A0}"/>
                </a:ext>
              </a:extLst>
            </p:cNvPr>
            <p:cNvSpPr txBox="1"/>
            <p:nvPr/>
          </p:nvSpPr>
          <p:spPr>
            <a:xfrm>
              <a:off x="7797574" y="5069783"/>
              <a:ext cx="3291840" cy="320040"/>
            </a:xfrm>
            <a:prstGeom prst="rect">
              <a:avLst/>
            </a:prstGeom>
            <a:solidFill>
              <a:schemeClr val="bg1">
                <a:lumMod val="85000"/>
              </a:schemeClr>
            </a:solidFill>
            <a:ln w="9525" cap="flat" cmpd="sng">
              <a:solidFill>
                <a:srgbClr val="939393">
                  <a:alpha val="0"/>
                </a:srgbClr>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Tx/>
                <a:buFont typeface="Arial"/>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Application services</a:t>
              </a:r>
              <a:endParaRPr kumimoji="0"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0" name="Group 49">
            <a:extLst>
              <a:ext uri="{FF2B5EF4-FFF2-40B4-BE49-F238E27FC236}">
                <a16:creationId xmlns:a16="http://schemas.microsoft.com/office/drawing/2014/main" id="{713ADA29-4CC5-1B48-A8A4-275C6661AD50}"/>
              </a:ext>
            </a:extLst>
          </p:cNvPr>
          <p:cNvGrpSpPr/>
          <p:nvPr/>
        </p:nvGrpSpPr>
        <p:grpSpPr>
          <a:xfrm>
            <a:off x="1212375" y="5643556"/>
            <a:ext cx="10011719" cy="640080"/>
            <a:chOff x="1212375" y="5643556"/>
            <a:chExt cx="10011719" cy="640080"/>
          </a:xfrm>
        </p:grpSpPr>
        <p:sp>
          <p:nvSpPr>
            <p:cNvPr id="51" name="Rectangle 50">
              <a:extLst>
                <a:ext uri="{FF2B5EF4-FFF2-40B4-BE49-F238E27FC236}">
                  <a16:creationId xmlns:a16="http://schemas.microsoft.com/office/drawing/2014/main" id="{2DE5BB58-A9B4-4342-B8E4-E2C7818200FA}"/>
                </a:ext>
              </a:extLst>
            </p:cNvPr>
            <p:cNvSpPr/>
            <p:nvPr/>
          </p:nvSpPr>
          <p:spPr bwMode="auto">
            <a:xfrm>
              <a:off x="1212375" y="5643556"/>
              <a:ext cx="10011719" cy="640080"/>
            </a:xfrm>
            <a:prstGeom prst="rect">
              <a:avLst/>
            </a:prstGeom>
            <a:solidFill>
              <a:schemeClr val="bg1">
                <a:lumMod val="85000"/>
              </a:schemeClr>
            </a:solidFill>
            <a:ln w="12700">
              <a:solidFill>
                <a:srgbClr val="F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2" name="Picture 51">
              <a:extLst>
                <a:ext uri="{FF2B5EF4-FFF2-40B4-BE49-F238E27FC236}">
                  <a16:creationId xmlns:a16="http://schemas.microsoft.com/office/drawing/2014/main" id="{C6B6C681-5206-D549-976F-58F41C49856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66095" y="5741900"/>
              <a:ext cx="1304278" cy="468106"/>
            </a:xfrm>
            <a:prstGeom prst="rect">
              <a:avLst/>
            </a:prstGeom>
          </p:spPr>
        </p:pic>
      </p:grpSp>
      <p:sp>
        <p:nvSpPr>
          <p:cNvPr id="54" name="Title 1">
            <a:extLst>
              <a:ext uri="{FF2B5EF4-FFF2-40B4-BE49-F238E27FC236}">
                <a16:creationId xmlns:a16="http://schemas.microsoft.com/office/drawing/2014/main" id="{5BAF2FA1-49E6-08FD-3322-3B7C57D0166B}"/>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Integrated Developer Workflow</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55" name="Picture 54" descr="Text&#10;&#10;Description automatically generated">
            <a:extLst>
              <a:ext uri="{FF2B5EF4-FFF2-40B4-BE49-F238E27FC236}">
                <a16:creationId xmlns:a16="http://schemas.microsoft.com/office/drawing/2014/main" id="{2F2E15F4-7183-B644-6FE3-47DFEEE2E44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7563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vert="horz" lIns="91440" tIns="45720" rIns="91440" bIns="45720" rtlCol="0" anchor="t">
            <a:normAutofit fontScale="25000" lnSpcReduction="20000"/>
          </a:bodyPr>
          <a:lstStyle/>
          <a:p>
            <a:pPr marL="0" indent="0" algn="ctr">
              <a:buNone/>
            </a:pPr>
            <a:r>
              <a:rPr lang="en-US" sz="12800" dirty="0">
                <a:solidFill>
                  <a:srgbClr val="7030A0"/>
                </a:solidFill>
                <a:latin typeface="Segoe UI Light"/>
                <a:ea typeface="+mn-lt"/>
                <a:cs typeface="Segoe UI Light"/>
              </a:rPr>
              <a:t>Intro To Azure RedHat OpenShift</a:t>
            </a:r>
            <a:endParaRPr lang="en-US" dirty="0">
              <a:ea typeface="Calibri"/>
              <a:cs typeface="Calibri"/>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C2463A-0CC1-1F44-BBA2-004A1D7ABDBF}"/>
              </a:ext>
            </a:extLst>
          </p:cNvPr>
          <p:cNvSpPr>
            <a:spLocks noGrp="1"/>
          </p:cNvSpPr>
          <p:nvPr>
            <p:ph type="body" sz="quarter" idx="10"/>
          </p:nvPr>
        </p:nvSpPr>
        <p:spPr>
          <a:xfrm>
            <a:off x="594074" y="1887728"/>
            <a:ext cx="5194650" cy="5146024"/>
          </a:xfrm>
        </p:spPr>
        <p:txBody>
          <a:bodyPr/>
          <a:lstStyle/>
          <a:p>
            <a:r>
              <a:rPr lang="en-US" sz="2400" dirty="0">
                <a:latin typeface="+mj-lt"/>
              </a:rPr>
              <a:t>Streamlined console</a:t>
            </a:r>
            <a:br>
              <a:rPr lang="en-US" sz="2400" dirty="0"/>
            </a:br>
            <a:r>
              <a:rPr lang="en-US" sz="2000" dirty="0"/>
              <a:t>A developer centric perspective that offers a simplified view of Kubernetes concepts so developers can focus on what really matters</a:t>
            </a:r>
            <a:br>
              <a:rPr lang="en-US" sz="2000" dirty="0"/>
            </a:br>
            <a:endParaRPr lang="en-US" sz="2000" dirty="0"/>
          </a:p>
          <a:p>
            <a:pPr lvl="0"/>
            <a:r>
              <a:rPr lang="en-US" sz="2400" dirty="0">
                <a:solidFill>
                  <a:srgbClr val="000000"/>
                </a:solidFill>
                <a:latin typeface="Segoe UI Semibold"/>
              </a:rPr>
              <a:t>Create and manage applications</a:t>
            </a:r>
            <a:br>
              <a:rPr lang="en-US" sz="2400" dirty="0">
                <a:solidFill>
                  <a:srgbClr val="000000"/>
                </a:solidFill>
              </a:rPr>
            </a:br>
            <a:r>
              <a:rPr lang="en-US" sz="2000" dirty="0">
                <a:solidFill>
                  <a:srgbClr val="000000"/>
                </a:solidFill>
              </a:rPr>
              <a:t>Import source from Git, view and manage app configuration and workload details, and deploy applications</a:t>
            </a:r>
            <a:endParaRPr lang="en-US" sz="2400" dirty="0">
              <a:solidFill>
                <a:srgbClr val="000000"/>
              </a:solidFill>
            </a:endParaRPr>
          </a:p>
          <a:p>
            <a:pPr lvl="0"/>
            <a:endParaRPr lang="en-US" sz="2000" dirty="0">
              <a:solidFill>
                <a:srgbClr val="000000"/>
              </a:solidFill>
            </a:endParaRPr>
          </a:p>
          <a:p>
            <a:pPr lvl="0"/>
            <a:r>
              <a:rPr lang="en-US" sz="2400" dirty="0">
                <a:solidFill>
                  <a:srgbClr val="000000"/>
                </a:solidFill>
                <a:latin typeface="Segoe UI Semibold"/>
              </a:rPr>
              <a:t>Application topology</a:t>
            </a:r>
            <a:br>
              <a:rPr lang="en-US" sz="2400" dirty="0">
                <a:solidFill>
                  <a:srgbClr val="000000"/>
                </a:solidFill>
              </a:rPr>
            </a:br>
            <a:r>
              <a:rPr lang="en-US" sz="2000" dirty="0">
                <a:solidFill>
                  <a:srgbClr val="000000"/>
                </a:solidFill>
              </a:rPr>
              <a:t>View structure and status of app components, drill into component connections and workload details, quickly navigate to pod logs</a:t>
            </a:r>
            <a:endParaRPr lang="en-US" sz="2400" dirty="0">
              <a:solidFill>
                <a:srgbClr val="000000"/>
              </a:solidFill>
            </a:endParaRPr>
          </a:p>
          <a:p>
            <a:endParaRPr lang="en-US" sz="2400" dirty="0"/>
          </a:p>
        </p:txBody>
      </p:sp>
      <p:pic>
        <p:nvPicPr>
          <p:cNvPr id="4" name="Google Shape;2858;p320">
            <a:extLst>
              <a:ext uri="{FF2B5EF4-FFF2-40B4-BE49-F238E27FC236}">
                <a16:creationId xmlns:a16="http://schemas.microsoft.com/office/drawing/2014/main" id="{89AEBDDD-9273-124B-94AC-3751896A82C3}"/>
              </a:ext>
            </a:extLst>
          </p:cNvPr>
          <p:cNvPicPr preferRelativeResize="0"/>
          <p:nvPr/>
        </p:nvPicPr>
        <p:blipFill>
          <a:blip r:embed="rId3">
            <a:alphaModFix/>
          </a:blip>
          <a:stretch>
            <a:fillRect/>
          </a:stretch>
        </p:blipFill>
        <p:spPr>
          <a:xfrm>
            <a:off x="6468313" y="1551166"/>
            <a:ext cx="7603287" cy="4428102"/>
          </a:xfrm>
          <a:prstGeom prst="rect">
            <a:avLst/>
          </a:prstGeom>
          <a:noFill/>
          <a:ln>
            <a:noFill/>
          </a:ln>
        </p:spPr>
      </p:pic>
      <p:sp>
        <p:nvSpPr>
          <p:cNvPr id="7" name="Title 1">
            <a:extLst>
              <a:ext uri="{FF2B5EF4-FFF2-40B4-BE49-F238E27FC236}">
                <a16:creationId xmlns:a16="http://schemas.microsoft.com/office/drawing/2014/main" id="{AA36B39C-1B80-D3E7-0739-2E658C4808D2}"/>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Console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8" name="Picture 7" descr="Text&#10;&#10;Description automatically generated">
            <a:extLst>
              <a:ext uri="{FF2B5EF4-FFF2-40B4-BE49-F238E27FC236}">
                <a16:creationId xmlns:a16="http://schemas.microsoft.com/office/drawing/2014/main" id="{57B1F2D8-3F86-B0E2-C1D2-9918F982BEE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6522688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88D6EF-A481-294D-93CC-4165646F938F}"/>
              </a:ext>
            </a:extLst>
          </p:cNvPr>
          <p:cNvSpPr>
            <a:spLocks noGrp="1"/>
          </p:cNvSpPr>
          <p:nvPr>
            <p:ph type="body" sz="quarter" idx="10"/>
          </p:nvPr>
        </p:nvSpPr>
        <p:spPr>
          <a:xfrm>
            <a:off x="586390" y="1434370"/>
            <a:ext cx="4623805" cy="4345805"/>
          </a:xfrm>
        </p:spPr>
        <p:txBody>
          <a:bodyPr/>
          <a:lstStyle/>
          <a:p>
            <a:r>
              <a:rPr lang="en-US" sz="2400" err="1">
                <a:latin typeface="+mj-lt"/>
              </a:rPr>
              <a:t>CodeReady</a:t>
            </a:r>
            <a:r>
              <a:rPr lang="en-US" sz="2400">
                <a:latin typeface="+mj-lt"/>
              </a:rPr>
              <a:t> Workspaces</a:t>
            </a:r>
          </a:p>
          <a:p>
            <a:r>
              <a:rPr lang="en-US" sz="2000"/>
              <a:t>Web-based IDE (Eclipse Che)</a:t>
            </a:r>
            <a:br>
              <a:rPr lang="en-US" sz="2000"/>
            </a:br>
            <a:r>
              <a:rPr lang="en-US" sz="2000"/>
              <a:t>Collaborative development</a:t>
            </a:r>
            <a:br>
              <a:rPr lang="en-US" sz="2000"/>
            </a:br>
            <a:r>
              <a:rPr lang="en-US" sz="2000"/>
              <a:t>Integrated with CI/CD</a:t>
            </a:r>
          </a:p>
          <a:p>
            <a:endParaRPr lang="en-US" sz="2000"/>
          </a:p>
          <a:p>
            <a:r>
              <a:rPr lang="en-US" sz="2400">
                <a:latin typeface="+mj-lt"/>
              </a:rPr>
              <a:t>OpenShift ODO</a:t>
            </a:r>
            <a:br>
              <a:rPr lang="en-US" sz="2400"/>
            </a:br>
            <a:r>
              <a:rPr lang="en-US" sz="2000"/>
              <a:t>Advanced developer CLI</a:t>
            </a:r>
            <a:endParaRPr lang="en-US" sz="2400"/>
          </a:p>
          <a:p>
            <a:endParaRPr lang="en-US" sz="2400"/>
          </a:p>
          <a:p>
            <a:r>
              <a:rPr lang="en-US" sz="2400">
                <a:latin typeface="+mj-lt"/>
              </a:rPr>
              <a:t>Plugins</a:t>
            </a:r>
          </a:p>
          <a:p>
            <a:r>
              <a:rPr lang="en-US" sz="2000"/>
              <a:t>Integration plugins – Visual Studio Code, Azure Pipelines, GitHub Actions, Eclipse IDE, JetBrains</a:t>
            </a:r>
          </a:p>
        </p:txBody>
      </p:sp>
      <p:grpSp>
        <p:nvGrpSpPr>
          <p:cNvPr id="5" name="Group 4">
            <a:extLst>
              <a:ext uri="{FF2B5EF4-FFF2-40B4-BE49-F238E27FC236}">
                <a16:creationId xmlns:a16="http://schemas.microsoft.com/office/drawing/2014/main" id="{D7621CAF-9F49-D146-9BD1-9A83A53571F7}"/>
              </a:ext>
            </a:extLst>
          </p:cNvPr>
          <p:cNvGrpSpPr/>
          <p:nvPr/>
        </p:nvGrpSpPr>
        <p:grpSpPr>
          <a:xfrm>
            <a:off x="4893971" y="1549299"/>
            <a:ext cx="7117156" cy="3923582"/>
            <a:chOff x="4893971" y="1549299"/>
            <a:chExt cx="7117156" cy="3923582"/>
          </a:xfrm>
        </p:grpSpPr>
        <p:grpSp>
          <p:nvGrpSpPr>
            <p:cNvPr id="6" name="Group 5">
              <a:extLst>
                <a:ext uri="{FF2B5EF4-FFF2-40B4-BE49-F238E27FC236}">
                  <a16:creationId xmlns:a16="http://schemas.microsoft.com/office/drawing/2014/main" id="{F36F5968-3647-3D40-B3F4-0E9C13BE53AC}"/>
                </a:ext>
              </a:extLst>
            </p:cNvPr>
            <p:cNvGrpSpPr/>
            <p:nvPr/>
          </p:nvGrpSpPr>
          <p:grpSpPr>
            <a:xfrm>
              <a:off x="5523410" y="1549299"/>
              <a:ext cx="6487717" cy="3923582"/>
              <a:chOff x="5730901" y="1731499"/>
              <a:chExt cx="6487717" cy="3923582"/>
            </a:xfrm>
          </p:grpSpPr>
          <p:grpSp>
            <p:nvGrpSpPr>
              <p:cNvPr id="11" name="Google Shape;2544;p302">
                <a:extLst>
                  <a:ext uri="{FF2B5EF4-FFF2-40B4-BE49-F238E27FC236}">
                    <a16:creationId xmlns:a16="http://schemas.microsoft.com/office/drawing/2014/main" id="{DE41ECE5-1235-644A-A770-27D57F9F6F65}"/>
                  </a:ext>
                </a:extLst>
              </p:cNvPr>
              <p:cNvGrpSpPr/>
              <p:nvPr/>
            </p:nvGrpSpPr>
            <p:grpSpPr>
              <a:xfrm>
                <a:off x="5730901" y="1731499"/>
                <a:ext cx="6487717" cy="3923582"/>
                <a:chOff x="650275" y="2198301"/>
                <a:chExt cx="6361085" cy="3846999"/>
              </a:xfrm>
            </p:grpSpPr>
            <p:sp>
              <p:nvSpPr>
                <p:cNvPr id="13" name="Google Shape;2545;p302">
                  <a:extLst>
                    <a:ext uri="{FF2B5EF4-FFF2-40B4-BE49-F238E27FC236}">
                      <a16:creationId xmlns:a16="http://schemas.microsoft.com/office/drawing/2014/main" id="{D833E0E3-3562-1545-8276-4914ED6D50DC}"/>
                    </a:ext>
                  </a:extLst>
                </p:cNvPr>
                <p:cNvSpPr/>
                <p:nvPr/>
              </p:nvSpPr>
              <p:spPr>
                <a:xfrm>
                  <a:off x="4196760" y="2198301"/>
                  <a:ext cx="2814600" cy="3716033"/>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4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Google Shape;2546;p302">
                  <a:extLst>
                    <a:ext uri="{FF2B5EF4-FFF2-40B4-BE49-F238E27FC236}">
                      <a16:creationId xmlns:a16="http://schemas.microsoft.com/office/drawing/2014/main" id="{14DF4455-C3F3-CA4C-B663-BF85CA1308E6}"/>
                    </a:ext>
                  </a:extLst>
                </p:cNvPr>
                <p:cNvSpPr/>
                <p:nvPr/>
              </p:nvSpPr>
              <p:spPr>
                <a:xfrm>
                  <a:off x="4317700" y="3429000"/>
                  <a:ext cx="2572500" cy="2160300"/>
                </a:xfrm>
                <a:prstGeom prst="rect">
                  <a:avLst/>
                </a:prstGeom>
                <a:solidFill>
                  <a:srgbClr val="C5000B"/>
                </a:solidFill>
                <a:ln>
                  <a:noFill/>
                </a:ln>
              </p:spPr>
              <p:txBody>
                <a:bodyPr spcFirstLastPara="1" wrap="square" lIns="124327" tIns="124327" rIns="124327" bIns="124327"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96" b="0" i="0" u="none" strike="noStrike" kern="1200" cap="none" spc="0" normalizeH="0" baseline="0" noProof="0">
                    <a:ln>
                      <a:noFill/>
                    </a:ln>
                    <a:solidFill>
                      <a:srgbClr val="FFFFFF"/>
                    </a:solidFill>
                    <a:effectLst/>
                    <a:uLnTx/>
                    <a:uFillTx/>
                    <a:latin typeface="Overpass"/>
                    <a:ea typeface="Overpass"/>
                    <a:cs typeface="Overpass"/>
                    <a:sym typeface="Overpass"/>
                  </a:endParaRPr>
                </a:p>
              </p:txBody>
            </p:sp>
            <p:sp>
              <p:nvSpPr>
                <p:cNvPr id="15" name="Google Shape;2549;p302">
                  <a:extLst>
                    <a:ext uri="{FF2B5EF4-FFF2-40B4-BE49-F238E27FC236}">
                      <a16:creationId xmlns:a16="http://schemas.microsoft.com/office/drawing/2014/main" id="{64921D39-F965-6C4A-AFE6-9D4EF52F3AFB}"/>
                    </a:ext>
                  </a:extLst>
                </p:cNvPr>
                <p:cNvSpPr/>
                <p:nvPr/>
              </p:nvSpPr>
              <p:spPr>
                <a:xfrm>
                  <a:off x="4317700" y="2490200"/>
                  <a:ext cx="2572500" cy="7974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1" i="0" u="none" strike="noStrike" kern="1200" cap="none" spc="0" normalizeH="0" baseline="0" noProof="0" err="1">
                      <a:ln>
                        <a:noFill/>
                      </a:ln>
                      <a:solidFill>
                        <a:srgbClr val="FFFFFF"/>
                      </a:solidFill>
                      <a:effectLst/>
                      <a:uLnTx/>
                      <a:uFillTx/>
                      <a:latin typeface="Calibri Light" panose="020F0302020204030204"/>
                      <a:ea typeface="Overpass"/>
                      <a:cs typeface="Overpass"/>
                      <a:sym typeface="Overpass"/>
                    </a:rPr>
                    <a:t>CodeReady</a:t>
                  </a:r>
                  <a:b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br>
                  <a: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Workspaces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pic>
              <p:nvPicPr>
                <p:cNvPr id="16" name="Google Shape;2550;p302">
                  <a:extLst>
                    <a:ext uri="{FF2B5EF4-FFF2-40B4-BE49-F238E27FC236}">
                      <a16:creationId xmlns:a16="http://schemas.microsoft.com/office/drawing/2014/main" id="{2F413F5F-40C1-F448-9373-32B322B0EC87}"/>
                    </a:ext>
                  </a:extLst>
                </p:cNvPr>
                <p:cNvPicPr preferRelativeResize="0"/>
                <p:nvPr/>
              </p:nvPicPr>
              <p:blipFill>
                <a:blip r:embed="rId3">
                  <a:alphaModFix/>
                </a:blip>
                <a:stretch>
                  <a:fillRect/>
                </a:stretch>
              </p:blipFill>
              <p:spPr>
                <a:xfrm rot="-2700047">
                  <a:off x="5890607" y="3207258"/>
                  <a:ext cx="463719" cy="463719"/>
                </a:xfrm>
                <a:prstGeom prst="rect">
                  <a:avLst/>
                </a:prstGeom>
                <a:noFill/>
                <a:ln>
                  <a:noFill/>
                </a:ln>
              </p:spPr>
            </p:pic>
            <p:pic>
              <p:nvPicPr>
                <p:cNvPr id="17" name="Google Shape;2551;p302">
                  <a:extLst>
                    <a:ext uri="{FF2B5EF4-FFF2-40B4-BE49-F238E27FC236}">
                      <a16:creationId xmlns:a16="http://schemas.microsoft.com/office/drawing/2014/main" id="{77995796-A6A9-C24F-9848-7B7337B77E91}"/>
                    </a:ext>
                  </a:extLst>
                </p:cNvPr>
                <p:cNvPicPr preferRelativeResize="0"/>
                <p:nvPr/>
              </p:nvPicPr>
              <p:blipFill>
                <a:blip r:embed="rId3">
                  <a:alphaModFix/>
                </a:blip>
                <a:stretch>
                  <a:fillRect/>
                </a:stretch>
              </p:blipFill>
              <p:spPr>
                <a:xfrm rot="-2700047">
                  <a:off x="5395271" y="3207258"/>
                  <a:ext cx="463719" cy="463719"/>
                </a:xfrm>
                <a:prstGeom prst="rect">
                  <a:avLst/>
                </a:prstGeom>
                <a:noFill/>
                <a:ln>
                  <a:noFill/>
                </a:ln>
              </p:spPr>
            </p:pic>
            <p:pic>
              <p:nvPicPr>
                <p:cNvPr id="18" name="Google Shape;2552;p302">
                  <a:extLst>
                    <a:ext uri="{FF2B5EF4-FFF2-40B4-BE49-F238E27FC236}">
                      <a16:creationId xmlns:a16="http://schemas.microsoft.com/office/drawing/2014/main" id="{175E6A1C-4BA8-CB41-AF7A-64EBC3C7D159}"/>
                    </a:ext>
                  </a:extLst>
                </p:cNvPr>
                <p:cNvPicPr preferRelativeResize="0"/>
                <p:nvPr/>
              </p:nvPicPr>
              <p:blipFill>
                <a:blip r:embed="rId3">
                  <a:alphaModFix/>
                </a:blip>
                <a:stretch>
                  <a:fillRect/>
                </a:stretch>
              </p:blipFill>
              <p:spPr>
                <a:xfrm rot="-2700047">
                  <a:off x="4899936" y="3207258"/>
                  <a:ext cx="463719" cy="463719"/>
                </a:xfrm>
                <a:prstGeom prst="rect">
                  <a:avLst/>
                </a:prstGeom>
                <a:noFill/>
                <a:ln>
                  <a:noFill/>
                </a:ln>
              </p:spPr>
            </p:pic>
            <p:cxnSp>
              <p:nvCxnSpPr>
                <p:cNvPr id="19" name="Google Shape;2553;p302">
                  <a:extLst>
                    <a:ext uri="{FF2B5EF4-FFF2-40B4-BE49-F238E27FC236}">
                      <a16:creationId xmlns:a16="http://schemas.microsoft.com/office/drawing/2014/main" id="{FDD228EA-C9BC-4B4A-A18E-59C2A48199CF}"/>
                    </a:ext>
                  </a:extLst>
                </p:cNvPr>
                <p:cNvCxnSpPr/>
                <p:nvPr/>
              </p:nvCxnSpPr>
              <p:spPr>
                <a:xfrm>
                  <a:off x="650275" y="2885300"/>
                  <a:ext cx="3743700" cy="3300"/>
                </a:xfrm>
                <a:prstGeom prst="straightConnector1">
                  <a:avLst/>
                </a:prstGeom>
                <a:noFill/>
                <a:ln w="28575" cap="flat" cmpd="sng">
                  <a:solidFill>
                    <a:srgbClr val="C80000"/>
                  </a:solidFill>
                  <a:prstDash val="solid"/>
                  <a:round/>
                  <a:headEnd type="none" w="med" len="med"/>
                  <a:tailEnd type="oval" w="med" len="med"/>
                </a:ln>
              </p:spPr>
            </p:cxnSp>
            <p:cxnSp>
              <p:nvCxnSpPr>
                <p:cNvPr id="20" name="Google Shape;2554;p302">
                  <a:extLst>
                    <a:ext uri="{FF2B5EF4-FFF2-40B4-BE49-F238E27FC236}">
                      <a16:creationId xmlns:a16="http://schemas.microsoft.com/office/drawing/2014/main" id="{D7F3662B-A659-AC46-9828-CA33D54E3A40}"/>
                    </a:ext>
                  </a:extLst>
                </p:cNvPr>
                <p:cNvCxnSpPr/>
                <p:nvPr/>
              </p:nvCxnSpPr>
              <p:spPr>
                <a:xfrm>
                  <a:off x="660850" y="2907000"/>
                  <a:ext cx="0" cy="672600"/>
                </a:xfrm>
                <a:prstGeom prst="straightConnector1">
                  <a:avLst/>
                </a:prstGeom>
                <a:noFill/>
                <a:ln w="28575" cap="flat" cmpd="sng">
                  <a:solidFill>
                    <a:srgbClr val="C80000"/>
                  </a:solidFill>
                  <a:prstDash val="solid"/>
                  <a:round/>
                  <a:headEnd type="none" w="med" len="med"/>
                  <a:tailEnd type="none" w="med" len="med"/>
                </a:ln>
              </p:spPr>
            </p:cxnSp>
            <p:sp>
              <p:nvSpPr>
                <p:cNvPr id="21" name="Google Shape;2555;p302">
                  <a:extLst>
                    <a:ext uri="{FF2B5EF4-FFF2-40B4-BE49-F238E27FC236}">
                      <a16:creationId xmlns:a16="http://schemas.microsoft.com/office/drawing/2014/main" id="{6FAD0C71-95F6-7545-9282-A883EA18A9D1}"/>
                    </a:ext>
                  </a:extLst>
                </p:cNvPr>
                <p:cNvSpPr/>
                <p:nvPr/>
              </p:nvSpPr>
              <p:spPr>
                <a:xfrm>
                  <a:off x="3167325" y="3579600"/>
                  <a:ext cx="1102800" cy="655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Consolas" panose="020B0609020204030204" pitchFamily="49" charset="0"/>
                      <a:sym typeface="Overpass"/>
                    </a:rPr>
                    <a:t>ODO</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Consolas" panose="020B0609020204030204" pitchFamily="49" charset="0"/>
                    <a:sym typeface="Overpass"/>
                  </a:endParaRPr>
                </a:p>
              </p:txBody>
            </p:sp>
            <p:cxnSp>
              <p:nvCxnSpPr>
                <p:cNvPr id="22" name="Google Shape;2556;p302">
                  <a:extLst>
                    <a:ext uri="{FF2B5EF4-FFF2-40B4-BE49-F238E27FC236}">
                      <a16:creationId xmlns:a16="http://schemas.microsoft.com/office/drawing/2014/main" id="{6DAC60D6-C668-294A-B02F-2F851C733791}"/>
                    </a:ext>
                  </a:extLst>
                </p:cNvPr>
                <p:cNvCxnSpPr>
                  <a:endCxn id="21" idx="1"/>
                </p:cNvCxnSpPr>
                <p:nvPr/>
              </p:nvCxnSpPr>
              <p:spPr>
                <a:xfrm>
                  <a:off x="1279425" y="3904800"/>
                  <a:ext cx="1887900" cy="2700"/>
                </a:xfrm>
                <a:prstGeom prst="straightConnector1">
                  <a:avLst/>
                </a:prstGeom>
                <a:noFill/>
                <a:ln w="28575" cap="flat" cmpd="sng">
                  <a:solidFill>
                    <a:srgbClr val="C80000"/>
                  </a:solidFill>
                  <a:prstDash val="solid"/>
                  <a:round/>
                  <a:headEnd type="none" w="med" len="med"/>
                  <a:tailEnd type="oval" w="med" len="med"/>
                </a:ln>
              </p:spPr>
            </p:cxnSp>
            <p:cxnSp>
              <p:nvCxnSpPr>
                <p:cNvPr id="23" name="Google Shape;2557;p302">
                  <a:extLst>
                    <a:ext uri="{FF2B5EF4-FFF2-40B4-BE49-F238E27FC236}">
                      <a16:creationId xmlns:a16="http://schemas.microsoft.com/office/drawing/2014/main" id="{48222966-3C81-FC48-B133-C1302B2C3706}"/>
                    </a:ext>
                  </a:extLst>
                </p:cNvPr>
                <p:cNvCxnSpPr/>
                <p:nvPr/>
              </p:nvCxnSpPr>
              <p:spPr>
                <a:xfrm>
                  <a:off x="660850" y="4735800"/>
                  <a:ext cx="0" cy="672600"/>
                </a:xfrm>
                <a:prstGeom prst="straightConnector1">
                  <a:avLst/>
                </a:prstGeom>
                <a:noFill/>
                <a:ln w="28575" cap="flat" cmpd="sng">
                  <a:solidFill>
                    <a:srgbClr val="00A4EF"/>
                  </a:solidFill>
                  <a:prstDash val="solid"/>
                  <a:round/>
                  <a:headEnd type="none" w="med" len="med"/>
                  <a:tailEnd type="none" w="med" len="med"/>
                </a:ln>
              </p:spPr>
            </p:cxnSp>
            <p:cxnSp>
              <p:nvCxnSpPr>
                <p:cNvPr id="24" name="Google Shape;2558;p302">
                  <a:extLst>
                    <a:ext uri="{FF2B5EF4-FFF2-40B4-BE49-F238E27FC236}">
                      <a16:creationId xmlns:a16="http://schemas.microsoft.com/office/drawing/2014/main" id="{9AE4699A-0FB5-0B4B-B6A6-88F5279DD9BE}"/>
                    </a:ext>
                  </a:extLst>
                </p:cNvPr>
                <p:cNvCxnSpPr/>
                <p:nvPr/>
              </p:nvCxnSpPr>
              <p:spPr>
                <a:xfrm>
                  <a:off x="2803450" y="5428900"/>
                  <a:ext cx="1887900" cy="2700"/>
                </a:xfrm>
                <a:prstGeom prst="straightConnector1">
                  <a:avLst/>
                </a:prstGeom>
                <a:noFill/>
                <a:ln w="28575" cap="flat" cmpd="sng">
                  <a:solidFill>
                    <a:srgbClr val="00A4EF"/>
                  </a:solidFill>
                  <a:prstDash val="solid"/>
                  <a:round/>
                  <a:headEnd type="none" w="med" len="med"/>
                  <a:tailEnd type="oval" w="med" len="med"/>
                </a:ln>
              </p:spPr>
            </p:cxnSp>
            <p:cxnSp>
              <p:nvCxnSpPr>
                <p:cNvPr id="25" name="Google Shape;2559;p302">
                  <a:extLst>
                    <a:ext uri="{FF2B5EF4-FFF2-40B4-BE49-F238E27FC236}">
                      <a16:creationId xmlns:a16="http://schemas.microsoft.com/office/drawing/2014/main" id="{F1C6CCD4-4DD9-5940-8CFA-FE8B4A5ADEDF}"/>
                    </a:ext>
                  </a:extLst>
                </p:cNvPr>
                <p:cNvCxnSpPr/>
                <p:nvPr/>
              </p:nvCxnSpPr>
              <p:spPr>
                <a:xfrm>
                  <a:off x="669850" y="5428900"/>
                  <a:ext cx="1887900" cy="2700"/>
                </a:xfrm>
                <a:prstGeom prst="straightConnector1">
                  <a:avLst/>
                </a:prstGeom>
                <a:noFill/>
                <a:ln w="28575" cap="flat" cmpd="sng">
                  <a:solidFill>
                    <a:srgbClr val="00A4EF"/>
                  </a:solidFill>
                  <a:prstDash val="solid"/>
                  <a:round/>
                  <a:headEnd type="none" w="med" len="med"/>
                  <a:tailEnd type="oval" w="med" len="med"/>
                </a:ln>
              </p:spPr>
            </p:cxnSp>
            <p:sp>
              <p:nvSpPr>
                <p:cNvPr id="26" name="Google Shape;2560;p302">
                  <a:extLst>
                    <a:ext uri="{FF2B5EF4-FFF2-40B4-BE49-F238E27FC236}">
                      <a16:creationId xmlns:a16="http://schemas.microsoft.com/office/drawing/2014/main" id="{26C70B9B-D68A-FF44-A903-E9D8572BF440}"/>
                    </a:ext>
                  </a:extLst>
                </p:cNvPr>
                <p:cNvSpPr/>
                <p:nvPr/>
              </p:nvSpPr>
              <p:spPr>
                <a:xfrm>
                  <a:off x="1128099" y="4722600"/>
                  <a:ext cx="2359951" cy="1322700"/>
                </a:xfrm>
                <a:prstGeom prst="rect">
                  <a:avLst/>
                </a:prstGeom>
                <a:solidFill>
                  <a:srgbClr val="00A4EF"/>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Visual Studio Code</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Azure Pipelines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Eclipse</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JetBrains</a:t>
                  </a:r>
                  <a:endParaRPr kumimoji="0" sz="1904" b="1"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grpSp>
          <p:pic>
            <p:nvPicPr>
              <p:cNvPr id="12" name="Google Shape;1944;p268">
                <a:extLst>
                  <a:ext uri="{FF2B5EF4-FFF2-40B4-BE49-F238E27FC236}">
                    <a16:creationId xmlns:a16="http://schemas.microsoft.com/office/drawing/2014/main" id="{3D46ACCA-3B8A-DC4A-8223-07C095EBBB8D}"/>
                  </a:ext>
                </a:extLst>
              </p:cNvPr>
              <p:cNvPicPr preferRelativeResize="0"/>
              <p:nvPr/>
            </p:nvPicPr>
            <p:blipFill>
              <a:blip r:embed="rId4">
                <a:alphaModFix/>
              </a:blip>
              <a:stretch>
                <a:fillRect/>
              </a:stretch>
            </p:blipFill>
            <p:spPr>
              <a:xfrm>
                <a:off x="9728114" y="3728699"/>
                <a:ext cx="2053718" cy="736545"/>
              </a:xfrm>
              <a:prstGeom prst="rect">
                <a:avLst/>
              </a:prstGeom>
              <a:noFill/>
              <a:ln>
                <a:noFill/>
              </a:ln>
            </p:spPr>
          </p:pic>
        </p:grpSp>
        <p:grpSp>
          <p:nvGrpSpPr>
            <p:cNvPr id="7" name="Group 6">
              <a:extLst>
                <a:ext uri="{FF2B5EF4-FFF2-40B4-BE49-F238E27FC236}">
                  <a16:creationId xmlns:a16="http://schemas.microsoft.com/office/drawing/2014/main" id="{CECF62E7-2B5B-3E4B-B709-E1BF41842778}"/>
                </a:ext>
              </a:extLst>
            </p:cNvPr>
            <p:cNvGrpSpPr/>
            <p:nvPr/>
          </p:nvGrpSpPr>
          <p:grpSpPr>
            <a:xfrm>
              <a:off x="4893971" y="2958349"/>
              <a:ext cx="1245799" cy="1078080"/>
              <a:chOff x="7948937" y="591341"/>
              <a:chExt cx="1245799" cy="1078080"/>
            </a:xfrm>
          </p:grpSpPr>
          <p:sp>
            <p:nvSpPr>
              <p:cNvPr id="8" name="Rectangle: Rounded Corners 137">
                <a:extLst>
                  <a:ext uri="{FF2B5EF4-FFF2-40B4-BE49-F238E27FC236}">
                    <a16:creationId xmlns:a16="http://schemas.microsoft.com/office/drawing/2014/main" id="{99D73016-2579-494B-8877-9806643EC931}"/>
                  </a:ext>
                </a:extLst>
              </p:cNvPr>
              <p:cNvSpPr/>
              <p:nvPr/>
            </p:nvSpPr>
            <p:spPr bwMode="auto">
              <a:xfrm>
                <a:off x="8090568" y="947109"/>
                <a:ext cx="962539" cy="722312"/>
              </a:xfrm>
              <a:prstGeom prst="roundRect">
                <a:avLst>
                  <a:gd name="adj" fmla="val 3125"/>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7F7C5866-58A7-1F49-A47B-E58F320E75FE}"/>
                  </a:ext>
                </a:extLst>
              </p:cNvPr>
              <p:cNvSpPr txBox="1">
                <a:spLocks/>
              </p:cNvSpPr>
              <p:nvPr/>
            </p:nvSpPr>
            <p:spPr>
              <a:xfrm>
                <a:off x="7948937" y="591341"/>
                <a:ext cx="1245799" cy="27699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rPr>
                  <a:t>Developer</a:t>
                </a:r>
              </a:p>
            </p:txBody>
          </p:sp>
          <p:sp>
            <p:nvSpPr>
              <p:cNvPr id="10" name="people_4" title="Icon of a person">
                <a:extLst>
                  <a:ext uri="{FF2B5EF4-FFF2-40B4-BE49-F238E27FC236}">
                    <a16:creationId xmlns:a16="http://schemas.microsoft.com/office/drawing/2014/main" id="{F306A66F-ADAE-6C46-A87D-6098DD1CA3FB}"/>
                  </a:ext>
                </a:extLst>
              </p:cNvPr>
              <p:cNvSpPr>
                <a:spLocks noChangeAspect="1" noEditPoints="1"/>
              </p:cNvSpPr>
              <p:nvPr/>
            </p:nvSpPr>
            <p:spPr bwMode="auto">
              <a:xfrm>
                <a:off x="8364070" y="1191398"/>
                <a:ext cx="415535" cy="46456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8" name="Title 1">
            <a:extLst>
              <a:ext uri="{FF2B5EF4-FFF2-40B4-BE49-F238E27FC236}">
                <a16:creationId xmlns:a16="http://schemas.microsoft.com/office/drawing/2014/main" id="{65BCDFC0-C530-F1D5-15EF-BA2F55E3BAB4}"/>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Productivity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29" name="Picture 28" descr="Text&#10;&#10;Description automatically generated">
            <a:extLst>
              <a:ext uri="{FF2B5EF4-FFF2-40B4-BE49-F238E27FC236}">
                <a16:creationId xmlns:a16="http://schemas.microsoft.com/office/drawing/2014/main" id="{73F03D46-445A-D2C0-8126-C94129CA38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2925294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DD7B7-98C0-3140-96EA-E2642C251EC3}"/>
              </a:ext>
            </a:extLst>
          </p:cNvPr>
          <p:cNvSpPr>
            <a:spLocks noGrp="1"/>
          </p:cNvSpPr>
          <p:nvPr>
            <p:ph type="body" sz="quarter" idx="10"/>
          </p:nvPr>
        </p:nvSpPr>
        <p:spPr>
          <a:xfrm>
            <a:off x="586390" y="1827789"/>
            <a:ext cx="5298854" cy="3877985"/>
          </a:xfrm>
        </p:spPr>
        <p:txBody>
          <a:bodyPr/>
          <a:lstStyle/>
          <a:p>
            <a:r>
              <a:rPr lang="en-US" sz="2000" dirty="0"/>
              <a:t>A fast, iterative, and straightforward CLI tool for developers who write, build, and deploy applications on OpenShift.</a:t>
            </a:r>
            <a:br>
              <a:rPr lang="en-US" sz="2000" dirty="0"/>
            </a:br>
            <a:endParaRPr lang="en-US" sz="2000" dirty="0"/>
          </a:p>
          <a:p>
            <a:r>
              <a:rPr lang="en-US" sz="2000" dirty="0"/>
              <a:t>Existing tools are more operations-focused and require a deep-understanding of Kubernetes and OpenShift concepts.</a:t>
            </a:r>
          </a:p>
          <a:p>
            <a:endParaRPr lang="en-US" sz="2000" dirty="0"/>
          </a:p>
          <a:p>
            <a:r>
              <a:rPr lang="en-US" sz="2000" b="1" dirty="0" err="1"/>
              <a:t>Odo</a:t>
            </a:r>
            <a:r>
              <a:rPr lang="en-US" sz="2000" b="1" dirty="0"/>
              <a:t> (OpenShift Do)</a:t>
            </a:r>
            <a:r>
              <a:rPr lang="en-US" sz="2000" dirty="0"/>
              <a:t> abstracts away complex Kubernetes and OpenShift concepts for the developer, thus allowing developers to focus on what is most important to them: code.</a:t>
            </a:r>
          </a:p>
        </p:txBody>
      </p:sp>
      <p:sp>
        <p:nvSpPr>
          <p:cNvPr id="4" name="Rectangle 3">
            <a:extLst>
              <a:ext uri="{FF2B5EF4-FFF2-40B4-BE49-F238E27FC236}">
                <a16:creationId xmlns:a16="http://schemas.microsoft.com/office/drawing/2014/main" id="{15D50703-9B09-044B-9352-A1B98A459E5A}"/>
              </a:ext>
            </a:extLst>
          </p:cNvPr>
          <p:cNvSpPr/>
          <p:nvPr/>
        </p:nvSpPr>
        <p:spPr bwMode="auto">
          <a:xfrm>
            <a:off x="6471920" y="1559485"/>
            <a:ext cx="6066155" cy="4414595"/>
          </a:xfrm>
          <a:prstGeom prst="rect">
            <a:avLst/>
          </a:prstGeom>
          <a:solidFill>
            <a:srgbClr val="12131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 name="Google Shape;2891;p324">
            <a:extLst>
              <a:ext uri="{FF2B5EF4-FFF2-40B4-BE49-F238E27FC236}">
                <a16:creationId xmlns:a16="http://schemas.microsoft.com/office/drawing/2014/main" id="{28AD4A35-E66E-7F40-B378-6364ED74DCC2}"/>
              </a:ext>
            </a:extLst>
          </p:cNvPr>
          <p:cNvSpPr/>
          <p:nvPr/>
        </p:nvSpPr>
        <p:spPr>
          <a:xfrm>
            <a:off x="6683016" y="1749059"/>
            <a:ext cx="6441735" cy="4044545"/>
          </a:xfrm>
          <a:prstGeom prst="rect">
            <a:avLst/>
          </a:prstGeom>
          <a:solidFill>
            <a:srgbClr val="000000"/>
          </a:solidFill>
          <a:ln w="9525" cap="flat" cmpd="sng">
            <a:no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wildfly</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backend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Component ‘backend’ was created.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Pushing changes to component: backend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 php frontend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Component ‘frontend’ was created.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To push source code to the component run ‘</a:t>
            </a:r>
            <a:r>
              <a:rPr kumimoji="0" lang="en" sz="1360" b="0" i="0" u="none" strike="noStrike" kern="1200" cap="none" spc="0" normalizeH="0" baseline="0" noProof="0" err="1">
                <a:ln>
                  <a:noFill/>
                </a:ln>
                <a:solidFill>
                  <a:srgbClr val="EFEFEF"/>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push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Pushing changes to component: frontend</a:t>
            </a:r>
            <a:endParaRPr kumimoji="0" sz="1360" b="0" i="0" u="none" strike="noStrike" kern="1200" cap="none" spc="0" normalizeH="0" baseline="0" noProof="0">
              <a:ln>
                <a:noFill/>
              </a:ln>
              <a:solidFill>
                <a:srgbClr val="EFEFEF"/>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url</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create</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frontend -</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a:t>
            </a:r>
            <a:r>
              <a:rPr kumimoji="0" lang="en" sz="1360" b="0" i="0" u="none" strike="noStrike" kern="1200" cap="none" spc="0" normalizeH="0" baseline="0" noProof="0">
                <a:ln>
                  <a:noFill/>
                </a:ln>
                <a:solidFill>
                  <a:srgbClr val="3C78D8"/>
                </a:solidFill>
                <a:effectLst/>
                <a:uLnTx/>
                <a:uFillTx/>
                <a:latin typeface="Roboto Mono"/>
                <a:ea typeface="Roboto Mono"/>
                <a:cs typeface="Roboto Mono"/>
                <a:sym typeface="Roboto Mono"/>
              </a:rPr>
              <a:t>http://frontend-myapp.192.168.99.100.nip.io</a:t>
            </a:r>
            <a:endParaRPr kumimoji="0" sz="1360" b="0" i="0" u="none" strike="noStrike" kern="1200" cap="none" spc="0" normalizeH="0" baseline="0" noProof="0">
              <a:ln>
                <a:noFill/>
              </a:ln>
              <a:solidFill>
                <a:srgbClr val="3C78D8"/>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 </a:t>
            </a:r>
            <a:r>
              <a:rPr kumimoji="0" lang="en" sz="1360" b="0" i="0" u="none" strike="noStrike" kern="1200" cap="none" spc="0" normalizeH="0" baseline="0" noProof="0" err="1">
                <a:ln>
                  <a:noFill/>
                </a:ln>
                <a:solidFill>
                  <a:srgbClr val="00FF00"/>
                </a:solidFill>
                <a:effectLst/>
                <a:uLnTx/>
                <a:uFillTx/>
                <a:latin typeface="Roboto Mono"/>
                <a:ea typeface="Roboto Mono"/>
                <a:cs typeface="Roboto Mono"/>
                <a:sym typeface="Roboto Mono"/>
              </a:rPr>
              <a:t>odo</a:t>
            </a:r>
            <a:r>
              <a:rPr kumimoji="0" lang="en" sz="1360" b="0" i="0" u="none" strike="noStrike" kern="1200" cap="none" spc="0" normalizeH="0" baseline="0" noProof="0">
                <a:ln>
                  <a:noFill/>
                </a:ln>
                <a:solidFill>
                  <a:srgbClr val="00FF00"/>
                </a:solidFill>
                <a:effectLst/>
                <a:uLnTx/>
                <a:uFillTx/>
                <a:latin typeface="Roboto Mono"/>
                <a:ea typeface="Roboto Mono"/>
                <a:cs typeface="Roboto Mono"/>
                <a:sym typeface="Roboto Mono"/>
              </a:rPr>
              <a:t> watch</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a:p>
            <a:pPr marL="0" marR="0" lvl="0" indent="0" algn="l" defTabSz="914400" rtl="0" eaLnBrk="1" fontAlgn="auto" latinLnBrk="0" hangingPunct="1">
              <a:lnSpc>
                <a:spcPct val="100000"/>
              </a:lnSpc>
              <a:spcBef>
                <a:spcPts val="0"/>
              </a:spcBef>
              <a:spcAft>
                <a:spcPts val="0"/>
              </a:spcAft>
              <a:buClr>
                <a:srgbClr val="000000"/>
              </a:buClr>
              <a:buSzPts val="1100"/>
              <a:buFontTx/>
              <a:buNone/>
              <a:tabLst/>
              <a:defRPr/>
            </a:pPr>
            <a:r>
              <a:rPr kumimoji="0" lang="en" sz="1360" b="0" i="0" u="none" strike="noStrike" kern="1200" cap="none" spc="0" normalizeH="0" baseline="0" noProof="0">
                <a:ln>
                  <a:noFill/>
                </a:ln>
                <a:solidFill>
                  <a:srgbClr val="EFEFEF"/>
                </a:solidFill>
                <a:effectLst/>
                <a:uLnTx/>
                <a:uFillTx/>
                <a:latin typeface="Roboto Mono"/>
                <a:ea typeface="Roboto Mono"/>
                <a:cs typeface="Roboto Mono"/>
                <a:sym typeface="Roboto Mono"/>
              </a:rPr>
              <a:t> Waiting for something to change in /dev/frontend</a:t>
            </a:r>
            <a:endParaRPr kumimoji="0" sz="1360" b="0" i="0" u="none" strike="noStrike" kern="1200" cap="none" spc="0" normalizeH="0" baseline="0" noProof="0">
              <a:ln>
                <a:noFill/>
              </a:ln>
              <a:solidFill>
                <a:srgbClr val="00FF00"/>
              </a:solidFill>
              <a:effectLst/>
              <a:uLnTx/>
              <a:uFillTx/>
              <a:latin typeface="Roboto Mono"/>
              <a:ea typeface="Roboto Mono"/>
              <a:cs typeface="Roboto Mono"/>
              <a:sym typeface="Roboto Mono"/>
            </a:endParaRPr>
          </a:p>
        </p:txBody>
      </p:sp>
      <p:sp>
        <p:nvSpPr>
          <p:cNvPr id="8" name="Title 1">
            <a:extLst>
              <a:ext uri="{FF2B5EF4-FFF2-40B4-BE49-F238E27FC236}">
                <a16:creationId xmlns:a16="http://schemas.microsoft.com/office/drawing/2014/main" id="{18E64C5E-EA4E-88A2-D914-0C4A30F065B1}"/>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Developer Productivity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9" name="Picture 8" descr="Text&#10;&#10;Description automatically generated">
            <a:extLst>
              <a:ext uri="{FF2B5EF4-FFF2-40B4-BE49-F238E27FC236}">
                <a16:creationId xmlns:a16="http://schemas.microsoft.com/office/drawing/2014/main" id="{33C2D6D8-22F1-FE98-CB4C-519D08FCE6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753347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D32CF12-CF1C-264D-BB4C-088F9E371B0E}"/>
              </a:ext>
            </a:extLst>
          </p:cNvPr>
          <p:cNvSpPr>
            <a:spLocks noGrp="1"/>
          </p:cNvSpPr>
          <p:nvPr>
            <p:ph type="body" sz="quarter" idx="10"/>
          </p:nvPr>
        </p:nvSpPr>
        <p:spPr>
          <a:xfrm>
            <a:off x="586389" y="1434370"/>
            <a:ext cx="5970527" cy="5121402"/>
          </a:xfrm>
        </p:spPr>
        <p:txBody>
          <a:bodyPr/>
          <a:lstStyle/>
          <a:p>
            <a:r>
              <a:rPr lang="en-US" sz="2400" dirty="0">
                <a:latin typeface="+mj-lt"/>
              </a:rPr>
              <a:t>OpenShift Serverless (Tech Preview)</a:t>
            </a:r>
          </a:p>
          <a:p>
            <a:r>
              <a:rPr lang="en-US" sz="2000" dirty="0"/>
              <a:t>Integrated serverless, enabling scale-to-zero function-based apps and event sources – built on the </a:t>
            </a:r>
            <a:r>
              <a:rPr lang="en-US" sz="2000" dirty="0" err="1"/>
              <a:t>Knative</a:t>
            </a:r>
            <a:r>
              <a:rPr lang="en-US" sz="2000" dirty="0"/>
              <a:t> framework.</a:t>
            </a:r>
            <a:br>
              <a:rPr lang="en-US" sz="2000" dirty="0"/>
            </a:br>
            <a:endParaRPr lang="en-US" sz="2000" dirty="0"/>
          </a:p>
          <a:p>
            <a:r>
              <a:rPr lang="en-US" sz="2000" dirty="0"/>
              <a:t>Support for Azure Functions</a:t>
            </a:r>
            <a:br>
              <a:rPr lang="en-US" sz="2000" dirty="0"/>
            </a:br>
            <a:endParaRPr lang="en-US" sz="2000" dirty="0"/>
          </a:p>
          <a:p>
            <a:r>
              <a:rPr lang="en-US" sz="2000" dirty="0"/>
              <a:t>Integrated with Camel-k for rich set of initial event sources: HTTP, Kafka, AMQP</a:t>
            </a:r>
          </a:p>
          <a:p>
            <a:endParaRPr lang="en-US" sz="2000" dirty="0"/>
          </a:p>
          <a:p>
            <a:pPr lvl="0"/>
            <a:r>
              <a:rPr lang="en-US" sz="2400" dirty="0">
                <a:solidFill>
                  <a:srgbClr val="000000"/>
                </a:solidFill>
                <a:latin typeface="+mj-lt"/>
              </a:rPr>
              <a:t>OpenShift Service Mesh</a:t>
            </a:r>
          </a:p>
          <a:p>
            <a:pPr lvl="0"/>
            <a:r>
              <a:rPr lang="en-US" sz="2000" dirty="0">
                <a:solidFill>
                  <a:srgbClr val="000000"/>
                </a:solidFill>
              </a:rPr>
              <a:t>Integrated service mesh for enhanced security and network segmentation of microservices applications. Combines Istio, </a:t>
            </a:r>
            <a:r>
              <a:rPr lang="en-US" sz="2000" dirty="0" err="1">
                <a:solidFill>
                  <a:srgbClr val="000000"/>
                </a:solidFill>
              </a:rPr>
              <a:t>Kiali</a:t>
            </a:r>
            <a:r>
              <a:rPr lang="en-US" sz="2000" dirty="0">
                <a:solidFill>
                  <a:srgbClr val="000000"/>
                </a:solidFill>
              </a:rPr>
              <a:t> (UI), and Jaeger (Tracing) projects.</a:t>
            </a:r>
            <a:endParaRPr lang="en-US" sz="2400" dirty="0"/>
          </a:p>
        </p:txBody>
      </p:sp>
      <p:grpSp>
        <p:nvGrpSpPr>
          <p:cNvPr id="5" name="Google Shape;2524;p301">
            <a:extLst>
              <a:ext uri="{FF2B5EF4-FFF2-40B4-BE49-F238E27FC236}">
                <a16:creationId xmlns:a16="http://schemas.microsoft.com/office/drawing/2014/main" id="{2678B21B-D4A5-E54F-B77F-10F06DB82B7E}"/>
              </a:ext>
            </a:extLst>
          </p:cNvPr>
          <p:cNvGrpSpPr/>
          <p:nvPr/>
        </p:nvGrpSpPr>
        <p:grpSpPr>
          <a:xfrm>
            <a:off x="7761708" y="1459248"/>
            <a:ext cx="4076618" cy="4090652"/>
            <a:chOff x="6738953" y="1604286"/>
            <a:chExt cx="4077510" cy="4091547"/>
          </a:xfrm>
        </p:grpSpPr>
        <p:grpSp>
          <p:nvGrpSpPr>
            <p:cNvPr id="6" name="Google Shape;2525;p301">
              <a:extLst>
                <a:ext uri="{FF2B5EF4-FFF2-40B4-BE49-F238E27FC236}">
                  <a16:creationId xmlns:a16="http://schemas.microsoft.com/office/drawing/2014/main" id="{A5B539BB-36DD-DB48-8DA9-987638D9EF93}"/>
                </a:ext>
              </a:extLst>
            </p:cNvPr>
            <p:cNvGrpSpPr/>
            <p:nvPr/>
          </p:nvGrpSpPr>
          <p:grpSpPr>
            <a:xfrm>
              <a:off x="6738953" y="1604286"/>
              <a:ext cx="4077510" cy="4091547"/>
              <a:chOff x="1148760" y="1893501"/>
              <a:chExt cx="2814600" cy="3530239"/>
            </a:xfrm>
          </p:grpSpPr>
          <p:sp>
            <p:nvSpPr>
              <p:cNvPr id="14" name="Google Shape;2526;p301">
                <a:extLst>
                  <a:ext uri="{FF2B5EF4-FFF2-40B4-BE49-F238E27FC236}">
                    <a16:creationId xmlns:a16="http://schemas.microsoft.com/office/drawing/2014/main" id="{BBB3CF1E-D7BB-0F4E-ACA1-41849DDE35AA}"/>
                  </a:ext>
                </a:extLst>
              </p:cNvPr>
              <p:cNvSpPr/>
              <p:nvPr/>
            </p:nvSpPr>
            <p:spPr>
              <a:xfrm>
                <a:off x="1148760" y="1893501"/>
                <a:ext cx="2814600" cy="3530239"/>
              </a:xfrm>
              <a:prstGeom prst="rect">
                <a:avLst/>
              </a:prstGeom>
              <a:solidFill>
                <a:srgbClr val="A30000"/>
              </a:solidFill>
              <a:ln w="28575" cap="flat" cmpd="sng">
                <a:solidFill>
                  <a:srgbClr val="FFFFFF"/>
                </a:solidFill>
                <a:prstDash val="solid"/>
                <a:round/>
                <a:headEnd type="none" w="sm" len="sm"/>
                <a:tailEnd type="none" w="sm" len="sm"/>
              </a:ln>
            </p:spPr>
            <p:txBody>
              <a:bodyPr spcFirstLastPara="1" wrap="square" lIns="124327" tIns="124327" rIns="124327" bIns="124327"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48"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oogle Shape;2527;p301">
                <a:extLst>
                  <a:ext uri="{FF2B5EF4-FFF2-40B4-BE49-F238E27FC236}">
                    <a16:creationId xmlns:a16="http://schemas.microsoft.com/office/drawing/2014/main" id="{67E576CD-E50D-A648-B831-3F2937C252CA}"/>
                  </a:ext>
                </a:extLst>
              </p:cNvPr>
              <p:cNvSpPr/>
              <p:nvPr/>
            </p:nvSpPr>
            <p:spPr>
              <a:xfrm>
                <a:off x="1269700" y="3515149"/>
                <a:ext cx="2572500" cy="1716300"/>
              </a:xfrm>
              <a:prstGeom prst="rect">
                <a:avLst/>
              </a:prstGeom>
              <a:solidFill>
                <a:srgbClr val="C5000B"/>
              </a:solidFill>
              <a:ln>
                <a:noFill/>
              </a:ln>
            </p:spPr>
            <p:txBody>
              <a:bodyPr spcFirstLastPara="1" wrap="square" lIns="124327" tIns="124327" rIns="124327" bIns="124327"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496" b="0" i="0" u="none" strike="noStrike" kern="1200" cap="none" spc="0" normalizeH="0" baseline="0" noProof="0">
                  <a:ln>
                    <a:noFill/>
                  </a:ln>
                  <a:solidFill>
                    <a:srgbClr val="FFFFFF"/>
                  </a:solidFill>
                  <a:effectLst/>
                  <a:uLnTx/>
                  <a:uFillTx/>
                  <a:latin typeface="Overpass"/>
                  <a:ea typeface="Overpass"/>
                  <a:cs typeface="Overpass"/>
                  <a:sym typeface="Overpass"/>
                </a:endParaRPr>
              </a:p>
            </p:txBody>
          </p:sp>
        </p:grpSp>
        <p:sp>
          <p:nvSpPr>
            <p:cNvPr id="7" name="Google Shape;2530;p301">
              <a:extLst>
                <a:ext uri="{FF2B5EF4-FFF2-40B4-BE49-F238E27FC236}">
                  <a16:creationId xmlns:a16="http://schemas.microsoft.com/office/drawing/2014/main" id="{3C3D62DC-BBF9-1943-80CD-4F497A50AC0F}"/>
                </a:ext>
              </a:extLst>
            </p:cNvPr>
            <p:cNvSpPr/>
            <p:nvPr/>
          </p:nvSpPr>
          <p:spPr>
            <a:xfrm>
              <a:off x="6954750" y="2686525"/>
              <a:ext cx="3646800" cy="6741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OpenShift</a:t>
              </a:r>
              <a:b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br>
              <a:r>
                <a:rPr kumimoji="0" lang="en-US"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Service Mesh</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sp>
          <p:nvSpPr>
            <p:cNvPr id="8" name="Google Shape;2531;p301">
              <a:extLst>
                <a:ext uri="{FF2B5EF4-FFF2-40B4-BE49-F238E27FC236}">
                  <a16:creationId xmlns:a16="http://schemas.microsoft.com/office/drawing/2014/main" id="{DAE8A0AB-1811-9449-B469-3719D972506E}"/>
                </a:ext>
              </a:extLst>
            </p:cNvPr>
            <p:cNvSpPr/>
            <p:nvPr/>
          </p:nvSpPr>
          <p:spPr>
            <a:xfrm>
              <a:off x="6954750" y="1798950"/>
              <a:ext cx="3646800" cy="796800"/>
            </a:xfrm>
            <a:prstGeom prst="rect">
              <a:avLst/>
            </a:prstGeom>
            <a:solidFill>
              <a:srgbClr val="820000"/>
            </a:solidFill>
            <a:ln w="9525" cap="flat" cmpd="sng">
              <a:solidFill>
                <a:srgbClr val="FFFFFF"/>
              </a:solidFill>
              <a:prstDash val="solid"/>
              <a:round/>
              <a:headEnd type="none" w="sm" len="sm"/>
              <a:tailEnd type="none" w="sm" len="sm"/>
            </a:ln>
          </p:spPr>
          <p:txBody>
            <a:bodyPr spcFirstLastPara="1" wrap="square" lIns="93254" tIns="93254" rIns="93254" bIns="93254"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OpenShift </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rPr>
                <a:t>Serverless</a:t>
              </a:r>
              <a:endParaRPr kumimoji="0" sz="1904" b="0" i="0" u="none" strike="noStrike" kern="1200" cap="none" spc="0" normalizeH="0" baseline="0" noProof="0">
                <a:ln>
                  <a:noFill/>
                </a:ln>
                <a:solidFill>
                  <a:srgbClr val="FFFFFF"/>
                </a:solidFill>
                <a:effectLst/>
                <a:uLnTx/>
                <a:uFillTx/>
                <a:latin typeface="Calibri Light" panose="020F0302020204030204"/>
                <a:ea typeface="Overpass"/>
                <a:cs typeface="Overpass"/>
                <a:sym typeface="Overpass"/>
              </a:endParaRPr>
            </a:p>
          </p:txBody>
        </p:sp>
        <p:pic>
          <p:nvPicPr>
            <p:cNvPr id="9" name="Google Shape;2532;p301">
              <a:extLst>
                <a:ext uri="{FF2B5EF4-FFF2-40B4-BE49-F238E27FC236}">
                  <a16:creationId xmlns:a16="http://schemas.microsoft.com/office/drawing/2014/main" id="{48F5CCEF-A95C-6243-8AC9-1C931F949043}"/>
                </a:ext>
              </a:extLst>
            </p:cNvPr>
            <p:cNvPicPr preferRelativeResize="0"/>
            <p:nvPr/>
          </p:nvPicPr>
          <p:blipFill>
            <a:blip r:embed="rId3">
              <a:alphaModFix/>
            </a:blip>
            <a:stretch>
              <a:fillRect/>
            </a:stretch>
          </p:blipFill>
          <p:spPr>
            <a:xfrm>
              <a:off x="8591950" y="1893825"/>
              <a:ext cx="659925" cy="577050"/>
            </a:xfrm>
            <a:prstGeom prst="rect">
              <a:avLst/>
            </a:prstGeom>
            <a:noFill/>
            <a:ln>
              <a:noFill/>
            </a:ln>
          </p:spPr>
        </p:pic>
        <p:pic>
          <p:nvPicPr>
            <p:cNvPr id="10" name="Google Shape;2533;p301">
              <a:extLst>
                <a:ext uri="{FF2B5EF4-FFF2-40B4-BE49-F238E27FC236}">
                  <a16:creationId xmlns:a16="http://schemas.microsoft.com/office/drawing/2014/main" id="{D04486D6-F3E2-E84F-A99C-60F63A0397C2}"/>
                </a:ext>
              </a:extLst>
            </p:cNvPr>
            <p:cNvPicPr preferRelativeResize="0"/>
            <p:nvPr/>
          </p:nvPicPr>
          <p:blipFill>
            <a:blip r:embed="rId4">
              <a:alphaModFix/>
            </a:blip>
            <a:stretch>
              <a:fillRect/>
            </a:stretch>
          </p:blipFill>
          <p:spPr>
            <a:xfrm>
              <a:off x="8784103" y="2840228"/>
              <a:ext cx="428425" cy="426652"/>
            </a:xfrm>
            <a:prstGeom prst="rect">
              <a:avLst/>
            </a:prstGeom>
            <a:noFill/>
            <a:ln>
              <a:noFill/>
            </a:ln>
          </p:spPr>
        </p:pic>
        <p:pic>
          <p:nvPicPr>
            <p:cNvPr id="11" name="Google Shape;2534;p301">
              <a:extLst>
                <a:ext uri="{FF2B5EF4-FFF2-40B4-BE49-F238E27FC236}">
                  <a16:creationId xmlns:a16="http://schemas.microsoft.com/office/drawing/2014/main" id="{6F5B0D64-FAFA-F341-A966-DD5B8CF10C7B}"/>
                </a:ext>
              </a:extLst>
            </p:cNvPr>
            <p:cNvPicPr preferRelativeResize="0"/>
            <p:nvPr/>
          </p:nvPicPr>
          <p:blipFill rotWithShape="1">
            <a:blip r:embed="rId5">
              <a:alphaModFix/>
            </a:blip>
            <a:srcRect r="69261"/>
            <a:stretch/>
          </p:blipFill>
          <p:spPr>
            <a:xfrm>
              <a:off x="9323850" y="2826422"/>
              <a:ext cx="428426" cy="454266"/>
            </a:xfrm>
            <a:prstGeom prst="rect">
              <a:avLst/>
            </a:prstGeom>
            <a:noFill/>
            <a:ln>
              <a:noFill/>
            </a:ln>
          </p:spPr>
        </p:pic>
        <p:pic>
          <p:nvPicPr>
            <p:cNvPr id="12" name="Google Shape;2535;p301">
              <a:extLst>
                <a:ext uri="{FF2B5EF4-FFF2-40B4-BE49-F238E27FC236}">
                  <a16:creationId xmlns:a16="http://schemas.microsoft.com/office/drawing/2014/main" id="{4E84D6EC-F5D1-1E42-916A-07FAE11A0D63}"/>
                </a:ext>
              </a:extLst>
            </p:cNvPr>
            <p:cNvPicPr preferRelativeResize="0"/>
            <p:nvPr/>
          </p:nvPicPr>
          <p:blipFill rotWithShape="1">
            <a:blip r:embed="rId6">
              <a:alphaModFix/>
            </a:blip>
            <a:srcRect t="25257" b="23520"/>
            <a:stretch/>
          </p:blipFill>
          <p:spPr>
            <a:xfrm>
              <a:off x="9251877" y="2010718"/>
              <a:ext cx="1290325" cy="495650"/>
            </a:xfrm>
            <a:prstGeom prst="rect">
              <a:avLst/>
            </a:prstGeom>
            <a:noFill/>
            <a:ln>
              <a:noFill/>
            </a:ln>
          </p:spPr>
        </p:pic>
        <p:pic>
          <p:nvPicPr>
            <p:cNvPr id="13" name="Google Shape;2536;p301">
              <a:extLst>
                <a:ext uri="{FF2B5EF4-FFF2-40B4-BE49-F238E27FC236}">
                  <a16:creationId xmlns:a16="http://schemas.microsoft.com/office/drawing/2014/main" id="{0773A801-CE61-9548-9CC5-439B80778211}"/>
                </a:ext>
              </a:extLst>
            </p:cNvPr>
            <p:cNvPicPr preferRelativeResize="0"/>
            <p:nvPr/>
          </p:nvPicPr>
          <p:blipFill>
            <a:blip r:embed="rId7">
              <a:alphaModFix/>
            </a:blip>
            <a:stretch>
              <a:fillRect/>
            </a:stretch>
          </p:blipFill>
          <p:spPr>
            <a:xfrm>
              <a:off x="9828474" y="2813405"/>
              <a:ext cx="659925" cy="480308"/>
            </a:xfrm>
            <a:prstGeom prst="rect">
              <a:avLst/>
            </a:prstGeom>
            <a:noFill/>
            <a:ln>
              <a:noFill/>
            </a:ln>
            <a:effectLst>
              <a:outerShdw blurRad="57150" dist="19050" dir="5400000" algn="bl" rotWithShape="0">
                <a:srgbClr val="000000">
                  <a:alpha val="50000"/>
                </a:srgbClr>
              </a:outerShdw>
            </a:effectLst>
          </p:spPr>
        </p:pic>
      </p:grpSp>
      <p:pic>
        <p:nvPicPr>
          <p:cNvPr id="16" name="Google Shape;1944;p268">
            <a:extLst>
              <a:ext uri="{FF2B5EF4-FFF2-40B4-BE49-F238E27FC236}">
                <a16:creationId xmlns:a16="http://schemas.microsoft.com/office/drawing/2014/main" id="{937E461D-5CA1-3348-8DCE-9B51E2E89F49}"/>
              </a:ext>
            </a:extLst>
          </p:cNvPr>
          <p:cNvPicPr preferRelativeResize="0"/>
          <p:nvPr/>
        </p:nvPicPr>
        <p:blipFill>
          <a:blip r:embed="rId8">
            <a:alphaModFix/>
          </a:blip>
          <a:stretch>
            <a:fillRect/>
          </a:stretch>
        </p:blipFill>
        <p:spPr>
          <a:xfrm>
            <a:off x="8772998" y="3980732"/>
            <a:ext cx="2053718" cy="736545"/>
          </a:xfrm>
          <a:prstGeom prst="rect">
            <a:avLst/>
          </a:prstGeom>
          <a:noFill/>
          <a:ln>
            <a:noFill/>
          </a:ln>
        </p:spPr>
      </p:pic>
      <p:sp>
        <p:nvSpPr>
          <p:cNvPr id="18" name="Title 1">
            <a:extLst>
              <a:ext uri="{FF2B5EF4-FFF2-40B4-BE49-F238E27FC236}">
                <a16:creationId xmlns:a16="http://schemas.microsoft.com/office/drawing/2014/main" id="{CA002BD7-6288-E57D-7FBD-069F30516855}"/>
              </a:ext>
            </a:extLst>
          </p:cNvPr>
          <p:cNvSpPr>
            <a:spLocks noGrp="1"/>
          </p:cNvSpPr>
          <p:nvPr>
            <p:ph type="title"/>
          </p:nvPr>
        </p:nvSpPr>
        <p:spPr>
          <a:xfrm>
            <a:off x="586390" y="85134"/>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err="1">
                <a:solidFill>
                  <a:srgbClr val="7030A0"/>
                </a:solidFill>
                <a:latin typeface="Segoe UI"/>
                <a:cs typeface="Segoe UI"/>
              </a:rPr>
              <a:t>nextGen</a:t>
            </a:r>
            <a:r>
              <a:rPr lang="en-US" sz="3600" b="1" dirty="0">
                <a:solidFill>
                  <a:srgbClr val="7030A0"/>
                </a:solidFill>
                <a:latin typeface="Segoe UI"/>
                <a:cs typeface="Segoe UI"/>
              </a:rPr>
              <a:t> Apps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19" name="Picture 18" descr="Text&#10;&#10;Description automatically generated">
            <a:extLst>
              <a:ext uri="{FF2B5EF4-FFF2-40B4-BE49-F238E27FC236}">
                <a16:creationId xmlns:a16="http://schemas.microsoft.com/office/drawing/2014/main" id="{A26C0311-C3EE-BD40-1D78-B573A27A421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5181800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ARO vs AKS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9164484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OpenShift vs Kubernetes</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Differences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Red Hat OpenShift is a Kubernetes container platform and is often referred to as “Enterprise Kubernetes”</a:t>
            </a:r>
          </a:p>
          <a:p>
            <a:r>
              <a:rPr lang="en-US" dirty="0">
                <a:latin typeface="Segoe UI" panose="020B0502040204020203" pitchFamily="34" charset="0"/>
                <a:cs typeface="Segoe UI" panose="020B0502040204020203" pitchFamily="34" charset="0"/>
              </a:rPr>
              <a:t>Differences between Kubernetes and ARO:</a:t>
            </a:r>
          </a:p>
          <a:p>
            <a:pPr lvl="1"/>
            <a:r>
              <a:rPr lang="en-US" b="1" dirty="0">
                <a:latin typeface="Segoe UI" panose="020B0502040204020203" pitchFamily="34" charset="0"/>
                <a:cs typeface="Segoe UI" panose="020B0502040204020203" pitchFamily="34" charset="0"/>
              </a:rPr>
              <a:t>Ease of deployment: </a:t>
            </a:r>
            <a:r>
              <a:rPr lang="en-US" dirty="0">
                <a:latin typeface="Segoe UI" panose="020B0502040204020203" pitchFamily="34" charset="0"/>
                <a:cs typeface="Segoe UI" panose="020B0502040204020203" pitchFamily="34" charset="0"/>
              </a:rPr>
              <a:t>ARO automates the heavy lifting and backend work, so you only need to create a project and upload code</a:t>
            </a:r>
          </a:p>
          <a:p>
            <a:pPr lvl="1"/>
            <a:r>
              <a:rPr lang="en-US" b="1" dirty="0">
                <a:latin typeface="Segoe UI" panose="020B0502040204020203" pitchFamily="34" charset="0"/>
                <a:cs typeface="Segoe UI" panose="020B0502040204020203" pitchFamily="34" charset="0"/>
              </a:rPr>
              <a:t>Security: </a:t>
            </a:r>
            <a:r>
              <a:rPr lang="en-US" dirty="0">
                <a:latin typeface="Segoe UI" panose="020B0502040204020203" pitchFamily="34" charset="0"/>
                <a:cs typeface="Segoe UI" panose="020B0502040204020203" pitchFamily="34" charset="0"/>
              </a:rPr>
              <a:t>Included security features, so ARO handles things like name-spacing and creating different security policies</a:t>
            </a:r>
          </a:p>
          <a:p>
            <a:pPr lvl="1"/>
            <a:r>
              <a:rPr lang="en-US" b="1" dirty="0">
                <a:latin typeface="Segoe UI" panose="020B0502040204020203" pitchFamily="34" charset="0"/>
                <a:cs typeface="Segoe UI" panose="020B0502040204020203" pitchFamily="34" charset="0"/>
              </a:rPr>
              <a:t>Day to day operations:  </a:t>
            </a:r>
            <a:r>
              <a:rPr lang="en-US" dirty="0">
                <a:latin typeface="Segoe UI" panose="020B0502040204020203" pitchFamily="34" charset="0"/>
                <a:cs typeface="Segoe UI" panose="020B0502040204020203" pitchFamily="34" charset="0"/>
              </a:rPr>
              <a:t>Cluster provisioning, scaling, and upgrade operations are automated and managed by the platform</a:t>
            </a: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237000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Infrastructure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9" name="Table 8">
            <a:extLst>
              <a:ext uri="{FF2B5EF4-FFF2-40B4-BE49-F238E27FC236}">
                <a16:creationId xmlns:a16="http://schemas.microsoft.com/office/drawing/2014/main" id="{77A85E5B-7673-915B-F26A-C143BE2E522D}"/>
              </a:ext>
            </a:extLst>
          </p:cNvPr>
          <p:cNvGraphicFramePr>
            <a:graphicFrameLocks noGrp="1"/>
          </p:cNvGraphicFramePr>
          <p:nvPr>
            <p:extLst>
              <p:ext uri="{D42A27DB-BD31-4B8C-83A1-F6EECF244321}">
                <p14:modId xmlns:p14="http://schemas.microsoft.com/office/powerpoint/2010/main" val="2400680959"/>
              </p:ext>
            </p:extLst>
          </p:nvPr>
        </p:nvGraphicFramePr>
        <p:xfrm>
          <a:off x="838879" y="1486836"/>
          <a:ext cx="11029848" cy="4763597"/>
        </p:xfrm>
        <a:graphic>
          <a:graphicData uri="http://schemas.openxmlformats.org/drawingml/2006/table">
            <a:tbl>
              <a:tblPr/>
              <a:tblGrid>
                <a:gridCol w="2041677">
                  <a:extLst>
                    <a:ext uri="{9D8B030D-6E8A-4147-A177-3AD203B41FA5}">
                      <a16:colId xmlns:a16="http://schemas.microsoft.com/office/drawing/2014/main" val="4189869764"/>
                    </a:ext>
                  </a:extLst>
                </a:gridCol>
                <a:gridCol w="4579357">
                  <a:extLst>
                    <a:ext uri="{9D8B030D-6E8A-4147-A177-3AD203B41FA5}">
                      <a16:colId xmlns:a16="http://schemas.microsoft.com/office/drawing/2014/main" val="1749092478"/>
                    </a:ext>
                  </a:extLst>
                </a:gridCol>
                <a:gridCol w="4408814">
                  <a:extLst>
                    <a:ext uri="{9D8B030D-6E8A-4147-A177-3AD203B41FA5}">
                      <a16:colId xmlns:a16="http://schemas.microsoft.com/office/drawing/2014/main" val="1268200535"/>
                    </a:ext>
                  </a:extLst>
                </a:gridCol>
              </a:tblGrid>
              <a:tr h="346317">
                <a:tc>
                  <a:txBody>
                    <a:bodyPr/>
                    <a:lstStyle/>
                    <a:p>
                      <a:pPr algn="l" rtl="0" fontAlgn="base"/>
                      <a:endParaRPr lang="en-AU" sz="1400" b="1"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ase"/>
                      <a:r>
                        <a:rPr lang="en-AU" sz="1400" b="1" i="0" dirty="0">
                          <a:solidFill>
                            <a:schemeClr val="tx1"/>
                          </a:solidFill>
                          <a:effectLst/>
                        </a:rPr>
                        <a:t>AKS</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ase"/>
                      <a:r>
                        <a:rPr lang="en-AU" sz="1400" b="1" i="0" dirty="0">
                          <a:solidFill>
                            <a:schemeClr val="tx1"/>
                          </a:solidFill>
                          <a:effectLst/>
                        </a:rPr>
                        <a:t>ARO</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8422279"/>
                  </a:ext>
                </a:extLst>
              </a:tr>
              <a:tr h="586351">
                <a:tc>
                  <a:txBody>
                    <a:bodyPr/>
                    <a:lstStyle/>
                    <a:p>
                      <a:pPr algn="l" rtl="0" fontAlgn="base"/>
                      <a:r>
                        <a:rPr lang="en-AU" sz="1400" b="1" i="0" dirty="0">
                          <a:solidFill>
                            <a:schemeClr val="tx1"/>
                          </a:solidFill>
                          <a:effectLst/>
                          <a:latin typeface="Segoe UI" panose="020B0502040204020203" pitchFamily="34" charset="0"/>
                        </a:rPr>
                        <a:t>Versions​</a:t>
                      </a:r>
                      <a:endParaRPr lang="en-AU" sz="1400" b="1"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a:rPr>
                        <a:t>Kubernetes 1.25.6 (default), 1.26.3 (Preview) - as of May 25th , 2023</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panose="020B0502040204020203" pitchFamily="34" charset="0"/>
                        </a:rPr>
                        <a:t>Follows OpenShift Container Platform releases.​</a:t>
                      </a:r>
                      <a:endParaRPr lang="en-AU" sz="1400" b="0" i="0" dirty="0">
                        <a:solidFill>
                          <a:schemeClr val="tx1"/>
                        </a:solidFill>
                        <a:effectLst/>
                      </a:endParaRPr>
                    </a:p>
                    <a:p>
                      <a:pPr algn="l" rtl="0" fontAlgn="base"/>
                      <a:r>
                        <a:rPr lang="en-AU" sz="1400" b="0" i="0" dirty="0">
                          <a:solidFill>
                            <a:schemeClr val="tx1"/>
                          </a:solidFill>
                          <a:effectLst/>
                          <a:latin typeface="Segoe UI" panose="020B0502040204020203" pitchFamily="34" charset="0"/>
                        </a:rPr>
                        <a:t>OCP 3.11 (Kubernetes 1.11), OCP 4.3 (Kubernetes 1.16), OCP 4.4 (Kubernetes 1.17)​</a:t>
                      </a:r>
                      <a:endParaRPr lang="en-AU"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3247754"/>
                  </a:ext>
                </a:extLst>
              </a:tr>
              <a:tr h="493769">
                <a:tc>
                  <a:txBody>
                    <a:bodyPr/>
                    <a:lstStyle/>
                    <a:p>
                      <a:pPr algn="l" rtl="0" fontAlgn="base"/>
                      <a:r>
                        <a:rPr lang="en-AU" sz="1400" b="1" i="0" dirty="0">
                          <a:solidFill>
                            <a:schemeClr val="tx1"/>
                          </a:solidFill>
                          <a:effectLst/>
                          <a:latin typeface="Segoe UI"/>
                        </a:rPr>
                        <a:t>Cluster Size​</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nl-NL" sz="1400" b="0" i="0" dirty="0">
                          <a:solidFill>
                            <a:schemeClr val="tx1"/>
                          </a:solidFill>
                          <a:effectLst/>
                          <a:latin typeface="Segoe UI"/>
                        </a:rPr>
                        <a:t>5000 </a:t>
                      </a:r>
                      <a:r>
                        <a:rPr lang="nl-NL" sz="1400" b="0" i="0" dirty="0" err="1">
                          <a:solidFill>
                            <a:schemeClr val="tx1"/>
                          </a:solidFill>
                          <a:effectLst/>
                          <a:latin typeface="Segoe UI"/>
                        </a:rPr>
                        <a:t>nodes</a:t>
                      </a:r>
                      <a:r>
                        <a:rPr lang="nl-NL" sz="1400" b="0" i="0" dirty="0">
                          <a:solidFill>
                            <a:schemeClr val="tx1"/>
                          </a:solidFill>
                          <a:effectLst/>
                          <a:latin typeface="Segoe UI"/>
                        </a:rPr>
                        <a:t> </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chemeClr val="tx1"/>
                          </a:solidFill>
                          <a:effectLst/>
                          <a:latin typeface="Segoe UI"/>
                        </a:rPr>
                        <a:t>60 nodes (define multiple </a:t>
                      </a:r>
                      <a:r>
                        <a:rPr lang="en-US" sz="1400" b="0" i="0" dirty="0" err="1">
                          <a:solidFill>
                            <a:schemeClr val="tx1"/>
                          </a:solidFill>
                          <a:effectLst/>
                          <a:latin typeface="Segoe UI"/>
                        </a:rPr>
                        <a:t>MachineSets</a:t>
                      </a:r>
                      <a:r>
                        <a:rPr lang="en-US" sz="1400" b="0" i="0" dirty="0">
                          <a:solidFill>
                            <a:schemeClr val="tx1"/>
                          </a:solidFill>
                          <a:effectLst/>
                          <a:latin typeface="Segoe UI"/>
                        </a:rPr>
                        <a:t>), Minimum cluster is of 3 Master (D8s v3) and 3 App Nodes (D4s v3)​</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5255277"/>
                  </a:ext>
                </a:extLst>
              </a:tr>
              <a:tr h="586351">
                <a:tc>
                  <a:txBody>
                    <a:bodyPr/>
                    <a:lstStyle/>
                    <a:p>
                      <a:pPr algn="l" rtl="0" fontAlgn="base"/>
                      <a:r>
                        <a:rPr lang="en-AU" sz="1400" b="1" i="0" dirty="0">
                          <a:solidFill>
                            <a:schemeClr val="tx1"/>
                          </a:solidFill>
                          <a:effectLst/>
                          <a:latin typeface="Segoe UI"/>
                        </a:rPr>
                        <a:t>Node Types​</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chemeClr val="tx1"/>
                          </a:solidFill>
                          <a:effectLst/>
                          <a:latin typeface="Segoe UI" panose="020B0502040204020203" pitchFamily="34" charset="0"/>
                        </a:rPr>
                        <a:t>Spot VMs, Virtual Node support (ACI connector)​</a:t>
                      </a:r>
                      <a:endParaRPr lang="en-US" sz="1400" b="0" i="0" dirty="0">
                        <a:solidFill>
                          <a:schemeClr val="tx1"/>
                        </a:solidFill>
                        <a:effectLst/>
                      </a:endParaRPr>
                    </a:p>
                    <a:p>
                      <a:pPr algn="l" rtl="0" fontAlgn="base"/>
                      <a:r>
                        <a:rPr lang="en-US" sz="1400" b="0" i="0" dirty="0">
                          <a:solidFill>
                            <a:schemeClr val="tx1"/>
                          </a:solidFill>
                          <a:effectLst/>
                          <a:latin typeface="Segoe UI" panose="020B0502040204020203" pitchFamily="34" charset="0"/>
                        </a:rPr>
                        <a:t>Broad range of VM series including GPU/HPC​</a:t>
                      </a:r>
                      <a:endParaRPr lang="en-US"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de-DE" sz="1400" b="0" i="0" dirty="0">
                          <a:solidFill>
                            <a:schemeClr val="tx1"/>
                          </a:solidFill>
                          <a:effectLst/>
                          <a:latin typeface="Segoe UI" panose="020B0502040204020203" pitchFamily="34" charset="0"/>
                        </a:rPr>
                        <a:t>Master Nodes – Ds v3 series​</a:t>
                      </a:r>
                      <a:endParaRPr lang="de-DE" sz="1400" b="0" i="0" dirty="0">
                        <a:solidFill>
                          <a:schemeClr val="tx1"/>
                        </a:solidFill>
                        <a:effectLst/>
                      </a:endParaRPr>
                    </a:p>
                    <a:p>
                      <a:pPr algn="l" rtl="0" fontAlgn="base"/>
                      <a:r>
                        <a:rPr lang="de-DE" sz="1400" b="0" i="0" dirty="0">
                          <a:solidFill>
                            <a:schemeClr val="tx1"/>
                          </a:solidFill>
                          <a:effectLst/>
                          <a:latin typeface="Segoe UI" panose="020B0502040204020203" pitchFamily="34" charset="0"/>
                        </a:rPr>
                        <a:t>App Nodes – Das v4, Ds v3, , Es v3, Fs v2 series​</a:t>
                      </a:r>
                      <a:endParaRPr lang="de-DE"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8492230"/>
                  </a:ext>
                </a:extLst>
              </a:tr>
              <a:tr h="401187">
                <a:tc>
                  <a:txBody>
                    <a:bodyPr/>
                    <a:lstStyle/>
                    <a:p>
                      <a:pPr algn="l" rtl="0" fontAlgn="base"/>
                      <a:r>
                        <a:rPr lang="en-AU" sz="1400" b="1" i="0" dirty="0">
                          <a:solidFill>
                            <a:schemeClr val="tx1"/>
                          </a:solidFill>
                          <a:effectLst/>
                          <a:latin typeface="Segoe UI"/>
                        </a:rPr>
                        <a:t>Worker OS​</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chemeClr val="tx1"/>
                          </a:solidFill>
                          <a:effectLst/>
                          <a:latin typeface="Segoe UI" panose="020B0502040204020203" pitchFamily="34" charset="0"/>
                        </a:rPr>
                        <a:t>Linux (Ubuntu – 16.04 GA, 18.04 Preview), Windows (Server 2019)​</a:t>
                      </a:r>
                      <a:endParaRPr lang="en-US"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panose="020B0502040204020203" pitchFamily="34" charset="0"/>
                        </a:rPr>
                        <a:t>Linux (RHEL) – 3.11, Linux (RHCOS) – 4.x​</a:t>
                      </a:r>
                      <a:endParaRPr lang="en-AU"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7295354"/>
                  </a:ext>
                </a:extLst>
              </a:tr>
              <a:tr h="956677">
                <a:tc>
                  <a:txBody>
                    <a:bodyPr/>
                    <a:lstStyle/>
                    <a:p>
                      <a:pPr algn="l" rtl="0" fontAlgn="base"/>
                      <a:r>
                        <a:rPr lang="en-AU" sz="1400" b="1" i="0" dirty="0">
                          <a:solidFill>
                            <a:schemeClr val="tx1"/>
                          </a:solidFill>
                          <a:effectLst/>
                          <a:latin typeface="Segoe UI"/>
                        </a:rPr>
                        <a:t>Networking​</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a:rPr>
                        <a:t>VNET peering, Express Route, Private Cluster with Private link, Authorized IP Ranges, Azure CNI or </a:t>
                      </a:r>
                      <a:r>
                        <a:rPr lang="en-AU" sz="1400" b="0" i="0" dirty="0" err="1">
                          <a:solidFill>
                            <a:schemeClr val="tx1"/>
                          </a:solidFill>
                          <a:effectLst/>
                          <a:latin typeface="Segoe UI"/>
                        </a:rPr>
                        <a:t>Kubenet</a:t>
                      </a:r>
                      <a:r>
                        <a:rPr lang="en-AU" sz="1400" b="0" i="0" dirty="0">
                          <a:solidFill>
                            <a:schemeClr val="tx1"/>
                          </a:solidFill>
                          <a:effectLst/>
                          <a:latin typeface="Segoe UI"/>
                        </a:rPr>
                        <a:t> network </a:t>
                      </a:r>
                      <a:r>
                        <a:rPr lang="en-AU" sz="1400" b="0" i="0" dirty="0" err="1">
                          <a:solidFill>
                            <a:schemeClr val="tx1"/>
                          </a:solidFill>
                          <a:effectLst/>
                          <a:latin typeface="Segoe UI"/>
                        </a:rPr>
                        <a:t>mdoels</a:t>
                      </a:r>
                      <a:r>
                        <a:rPr lang="en-AU" sz="1400" b="0" i="0" dirty="0">
                          <a:solidFill>
                            <a:schemeClr val="tx1"/>
                          </a:solidFill>
                          <a:effectLst/>
                          <a:latin typeface="Segoe UI"/>
                        </a:rPr>
                        <a:t> with Network Policy support (Azure, Calico)​</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US" sz="1400" b="0" i="0" dirty="0">
                          <a:solidFill>
                            <a:schemeClr val="tx1"/>
                          </a:solidFill>
                          <a:effectLst/>
                          <a:latin typeface="Segoe UI" panose="020B0502040204020203" pitchFamily="34" charset="0"/>
                        </a:rPr>
                        <a:t>VNET peering, Express Route, Private Cluster with Private link, OpenShift SDN CNI (overlay network with Open </a:t>
                      </a:r>
                      <a:r>
                        <a:rPr lang="en-US" sz="1400" b="0" i="0" dirty="0" err="1">
                          <a:solidFill>
                            <a:schemeClr val="tx1"/>
                          </a:solidFill>
                          <a:effectLst/>
                          <a:latin typeface="Segoe UI" panose="020B0502040204020203" pitchFamily="34" charset="0"/>
                        </a:rPr>
                        <a:t>vSwitch</a:t>
                      </a:r>
                      <a:r>
                        <a:rPr lang="en-US" sz="1400" b="0" i="0" dirty="0">
                          <a:solidFill>
                            <a:schemeClr val="tx1"/>
                          </a:solidFill>
                          <a:effectLst/>
                          <a:latin typeface="Segoe UI" panose="020B0502040204020203" pitchFamily="34" charset="0"/>
                        </a:rPr>
                        <a:t>) with Network Policy support ​</a:t>
                      </a:r>
                      <a:endParaRPr lang="en-US"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3119780"/>
                  </a:ext>
                </a:extLst>
              </a:tr>
              <a:tr h="308606">
                <a:tc>
                  <a:txBody>
                    <a:bodyPr/>
                    <a:lstStyle/>
                    <a:p>
                      <a:pPr algn="l" rtl="0" fontAlgn="base"/>
                      <a:r>
                        <a:rPr lang="en-AU" sz="1400" b="1" i="0" dirty="0">
                          <a:solidFill>
                            <a:schemeClr val="tx1"/>
                          </a:solidFill>
                          <a:effectLst/>
                          <a:latin typeface="Segoe UI"/>
                        </a:rPr>
                        <a:t>External Load Balancing​</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a:rPr>
                        <a:t>Azure Standard LB, Azure Basic LB, Azure App Gateway​</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a:rPr>
                        <a:t>Azure Standard LB​</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2879042"/>
                  </a:ext>
                </a:extLst>
              </a:tr>
              <a:tr h="308606">
                <a:tc>
                  <a:txBody>
                    <a:bodyPr/>
                    <a:lstStyle/>
                    <a:p>
                      <a:pPr algn="l" rtl="0" fontAlgn="base"/>
                      <a:r>
                        <a:rPr lang="en-AU" sz="1400" b="1" i="0" dirty="0">
                          <a:solidFill>
                            <a:schemeClr val="tx1"/>
                          </a:solidFill>
                          <a:effectLst/>
                          <a:latin typeface="Segoe UI"/>
                        </a:rPr>
                        <a:t>Storage​</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GB" sz="1400" b="0" i="0" dirty="0">
                          <a:solidFill>
                            <a:schemeClr val="tx1"/>
                          </a:solidFill>
                          <a:effectLst/>
                          <a:latin typeface="Segoe UI"/>
                        </a:rPr>
                        <a:t>Azure Disk (default) and Azure Files for PVs​</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GB" sz="1400" b="0" i="0" dirty="0">
                          <a:solidFill>
                            <a:schemeClr val="tx1"/>
                          </a:solidFill>
                          <a:effectLst/>
                          <a:latin typeface="Segoe UI"/>
                        </a:rPr>
                        <a:t>Azure Disk (default) and Azure Files for PVs​</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2305411"/>
                  </a:ext>
                </a:extLst>
              </a:tr>
              <a:tr h="308606">
                <a:tc>
                  <a:txBody>
                    <a:bodyPr/>
                    <a:lstStyle/>
                    <a:p>
                      <a:pPr algn="l" rtl="0" fontAlgn="base"/>
                      <a:r>
                        <a:rPr lang="en-AU" sz="1400" b="1" i="0" dirty="0">
                          <a:solidFill>
                            <a:schemeClr val="tx1"/>
                          </a:solidFill>
                          <a:effectLst/>
                          <a:latin typeface="Segoe UI" panose="020B0502040204020203" pitchFamily="34" charset="0"/>
                        </a:rPr>
                        <a:t>Cluster Automation​</a:t>
                      </a:r>
                      <a:endParaRPr lang="en-AU" sz="1400" b="1"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a:rPr>
                        <a:t>ARM, Terraform, AZ CLI, Ansible​</a:t>
                      </a: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base"/>
                      <a:r>
                        <a:rPr lang="en-AU" sz="1400" b="0" i="0" dirty="0">
                          <a:solidFill>
                            <a:schemeClr val="tx1"/>
                          </a:solidFill>
                          <a:effectLst/>
                          <a:latin typeface="Segoe UI" panose="020B0502040204020203" pitchFamily="34" charset="0"/>
                        </a:rPr>
                        <a:t>AZ CLI​</a:t>
                      </a:r>
                      <a:endParaRPr lang="en-AU" sz="1400" b="0" i="0" dirty="0">
                        <a:solidFill>
                          <a:schemeClr val="tx1"/>
                        </a:solidFill>
                        <a:effectLst/>
                      </a:endParaRPr>
                    </a:p>
                  </a:txBody>
                  <a:tcPr marL="30861" marR="30861" marT="15430" marB="1543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069372"/>
                  </a:ext>
                </a:extLst>
              </a:tr>
            </a:tbl>
          </a:graphicData>
        </a:graphic>
      </p:graphicFrame>
    </p:spTree>
    <p:extLst>
      <p:ext uri="{BB962C8B-B14F-4D97-AF65-F5344CB8AC3E}">
        <p14:creationId xmlns:p14="http://schemas.microsoft.com/office/powerpoint/2010/main" val="108826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Operations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3" name="Table 2">
            <a:extLst>
              <a:ext uri="{FF2B5EF4-FFF2-40B4-BE49-F238E27FC236}">
                <a16:creationId xmlns:a16="http://schemas.microsoft.com/office/drawing/2014/main" id="{45DB28E8-8FC3-6633-8DF8-A0B0FFBAC582}"/>
              </a:ext>
            </a:extLst>
          </p:cNvPr>
          <p:cNvGraphicFramePr>
            <a:graphicFrameLocks noGrp="1"/>
          </p:cNvGraphicFramePr>
          <p:nvPr>
            <p:extLst>
              <p:ext uri="{D42A27DB-BD31-4B8C-83A1-F6EECF244321}">
                <p14:modId xmlns:p14="http://schemas.microsoft.com/office/powerpoint/2010/main" val="1142614453"/>
              </p:ext>
            </p:extLst>
          </p:nvPr>
        </p:nvGraphicFramePr>
        <p:xfrm>
          <a:off x="838200" y="1475550"/>
          <a:ext cx="10515600" cy="5296918"/>
        </p:xfrm>
        <a:graphic>
          <a:graphicData uri="http://schemas.openxmlformats.org/drawingml/2006/table">
            <a:tbl>
              <a:tblPr/>
              <a:tblGrid>
                <a:gridCol w="1811514">
                  <a:extLst>
                    <a:ext uri="{9D8B030D-6E8A-4147-A177-3AD203B41FA5}">
                      <a16:colId xmlns:a16="http://schemas.microsoft.com/office/drawing/2014/main" val="3497648438"/>
                    </a:ext>
                  </a:extLst>
                </a:gridCol>
                <a:gridCol w="4059340">
                  <a:extLst>
                    <a:ext uri="{9D8B030D-6E8A-4147-A177-3AD203B41FA5}">
                      <a16:colId xmlns:a16="http://schemas.microsoft.com/office/drawing/2014/main" val="186347121"/>
                    </a:ext>
                  </a:extLst>
                </a:gridCol>
                <a:gridCol w="4644746">
                  <a:extLst>
                    <a:ext uri="{9D8B030D-6E8A-4147-A177-3AD203B41FA5}">
                      <a16:colId xmlns:a16="http://schemas.microsoft.com/office/drawing/2014/main" val="1706748622"/>
                    </a:ext>
                  </a:extLst>
                </a:gridCol>
              </a:tblGrid>
              <a:tr h="357880">
                <a:tc>
                  <a:txBody>
                    <a:bodyPr/>
                    <a:lstStyle/>
                    <a:p>
                      <a:pPr algn="l" fontAlgn="base"/>
                      <a:endParaRPr lang="en-AU" sz="1200" b="1" i="0" dirty="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AU" sz="1200" b="1" i="0" dirty="0">
                          <a:solidFill>
                            <a:sysClr val="windowText" lastClr="000000"/>
                          </a:solidFill>
                          <a:effectLst/>
                        </a:rPr>
                        <a:t>AKS</a:t>
                      </a: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AU" sz="1200" b="1" i="0" dirty="0">
                          <a:solidFill>
                            <a:sysClr val="windowText" lastClr="000000"/>
                          </a:solidFill>
                          <a:effectLst/>
                        </a:rPr>
                        <a:t>ARO</a:t>
                      </a: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2932115"/>
                  </a:ext>
                </a:extLst>
              </a:tr>
              <a:tr h="357880">
                <a:tc>
                  <a:txBody>
                    <a:bodyPr/>
                    <a:lstStyle/>
                    <a:p>
                      <a:pPr algn="l" fontAlgn="base"/>
                      <a:r>
                        <a:rPr lang="en-AU" sz="1200" b="1" i="0" dirty="0">
                          <a:solidFill>
                            <a:sysClr val="windowText" lastClr="000000"/>
                          </a:solidFill>
                          <a:effectLst/>
                          <a:latin typeface="Segoe UI" panose="020B0502040204020203" pitchFamily="34" charset="0"/>
                        </a:rPr>
                        <a:t>Cluster Creation​</a:t>
                      </a:r>
                      <a:endParaRPr lang="en-AU" sz="1200" b="1" i="0" dirty="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ysClr val="windowText" lastClr="000000"/>
                          </a:solidFill>
                          <a:effectLst/>
                          <a:latin typeface="Segoe UI" panose="020B0502040204020203" pitchFamily="34" charset="0"/>
                        </a:rPr>
                        <a:t>ARM, Azure CLI, Terraform, Ansible​</a:t>
                      </a:r>
                      <a:endParaRPr lang="en-AU" sz="1200" b="0" i="0" dirty="0">
                        <a:solidFill>
                          <a:sysClr val="windowText" lastClr="000000"/>
                        </a:solidFill>
                        <a:effectLst/>
                      </a:endParaRPr>
                    </a:p>
                    <a:p>
                      <a:pPr algn="l" fontAlgn="base"/>
                      <a:r>
                        <a:rPr lang="en-AU" sz="1200" b="0" i="0" dirty="0">
                          <a:solidFill>
                            <a:sysClr val="windowText" lastClr="000000"/>
                          </a:solidFill>
                          <a:effectLst/>
                          <a:latin typeface="Segoe UI" panose="020B0502040204020203" pitchFamily="34" charset="0"/>
                        </a:rPr>
                        <a:t>Create cluster in &lt; 10 mins​</a:t>
                      </a:r>
                      <a:endParaRPr lang="en-AU" sz="1200" b="0" i="0" dirty="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a:solidFill>
                            <a:sysClr val="windowText" lastClr="000000"/>
                          </a:solidFill>
                          <a:effectLst/>
                          <a:latin typeface="Segoe UI" panose="020B0502040204020203" pitchFamily="34" charset="0"/>
                        </a:rPr>
                        <a:t>Azure CLI​</a:t>
                      </a:r>
                      <a:endParaRPr lang="en-AU" sz="1200" b="0" i="0">
                        <a:solidFill>
                          <a:sysClr val="windowText" lastClr="000000"/>
                        </a:solidFill>
                        <a:effectLst/>
                      </a:endParaRPr>
                    </a:p>
                    <a:p>
                      <a:pPr algn="l" fontAlgn="base"/>
                      <a:r>
                        <a:rPr lang="en-AU" sz="1200" b="0" i="0">
                          <a:solidFill>
                            <a:sysClr val="windowText" lastClr="000000"/>
                          </a:solidFill>
                          <a:effectLst/>
                          <a:latin typeface="Segoe UI" panose="020B0502040204020203" pitchFamily="34" charset="0"/>
                        </a:rPr>
                        <a:t>Create cluster in ~ 35 mins​</a:t>
                      </a:r>
                      <a:endParaRPr lang="en-AU"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6140670"/>
                  </a:ext>
                </a:extLst>
              </a:tr>
              <a:tr h="644184">
                <a:tc>
                  <a:txBody>
                    <a:bodyPr/>
                    <a:lstStyle/>
                    <a:p>
                      <a:pPr algn="l" fontAlgn="base"/>
                      <a:r>
                        <a:rPr lang="en-AU" sz="1200" b="1" i="0">
                          <a:solidFill>
                            <a:sysClr val="windowText" lastClr="000000"/>
                          </a:solidFill>
                          <a:effectLst/>
                          <a:latin typeface="Segoe UI" panose="020B0502040204020203" pitchFamily="34" charset="0"/>
                        </a:rPr>
                        <a:t>OS Updates​</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Automatic OS update for worker nodes (Linux only - customer responsible for reboots), Node Image Upgrades (preview)​</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We auto upgrade nodes when new patch versions available (major.minor.PATCH)​</a:t>
                      </a:r>
                      <a:endParaRPr lang="en-US" sz="1200" b="0" i="0">
                        <a:solidFill>
                          <a:sysClr val="windowText" lastClr="000000"/>
                        </a:solidFill>
                        <a:effectLst/>
                      </a:endParaRPr>
                    </a:p>
                    <a:p>
                      <a:pPr algn="l" fontAlgn="base"/>
                      <a:r>
                        <a:rPr lang="en-US" sz="1200" b="0" i="0">
                          <a:solidFill>
                            <a:sysClr val="windowText" lastClr="000000"/>
                          </a:solidFill>
                          <a:effectLst/>
                          <a:latin typeface="Segoe UI" panose="020B0502040204020203" pitchFamily="34" charset="0"/>
                        </a:rPr>
                        <a:t>Reboots are part of upgrade (service provider responsible)​</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788442"/>
                  </a:ext>
                </a:extLst>
              </a:tr>
              <a:tr h="787336">
                <a:tc>
                  <a:txBody>
                    <a:bodyPr/>
                    <a:lstStyle/>
                    <a:p>
                      <a:pPr algn="l" fontAlgn="base"/>
                      <a:r>
                        <a:rPr lang="en-AU" sz="1200" b="1" i="0">
                          <a:solidFill>
                            <a:sysClr val="windowText" lastClr="000000"/>
                          </a:solidFill>
                          <a:effectLst/>
                          <a:latin typeface="Segoe UI" panose="020B0502040204020203" pitchFamily="34" charset="0"/>
                        </a:rPr>
                        <a:t>Cluster Upgrades​</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Kubernetes releases available within ~30 days of upstream release, upgrade entire cluster, control plane-only, node pool only, node max surge​</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Customers manually update the minor version using over-the-air upgrades (major.MINOR.patch)​</a:t>
                      </a:r>
                      <a:endParaRPr lang="en-US" sz="1200" b="0" i="0">
                        <a:solidFill>
                          <a:sysClr val="windowText" lastClr="000000"/>
                        </a:solidFill>
                        <a:effectLst/>
                      </a:endParaRPr>
                    </a:p>
                    <a:p>
                      <a:pPr algn="l" fontAlgn="base"/>
                      <a:r>
                        <a:rPr lang="en-US" sz="1200" b="0" i="0">
                          <a:solidFill>
                            <a:sysClr val="windowText" lastClr="000000"/>
                          </a:solidFill>
                          <a:effectLst/>
                          <a:latin typeface="Segoe UI" panose="020B0502040204020203" pitchFamily="34" charset="0"/>
                        </a:rPr>
                        <a:t>Major versions considered a migration (MAJOR.minor.patch)​</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2127982"/>
                  </a:ext>
                </a:extLst>
              </a:tr>
              <a:tr h="644184">
                <a:tc>
                  <a:txBody>
                    <a:bodyPr/>
                    <a:lstStyle/>
                    <a:p>
                      <a:pPr algn="l" fontAlgn="base"/>
                      <a:r>
                        <a:rPr lang="en-AU" sz="1200" b="1" i="0">
                          <a:solidFill>
                            <a:sysClr val="windowText" lastClr="000000"/>
                          </a:solidFill>
                          <a:effectLst/>
                          <a:latin typeface="Segoe UI" panose="020B0502040204020203" pitchFamily="34" charset="0"/>
                        </a:rPr>
                        <a:t>Scaling​</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GB" sz="1200" b="0" i="0">
                          <a:solidFill>
                            <a:sysClr val="windowText" lastClr="000000"/>
                          </a:solidFill>
                          <a:effectLst/>
                          <a:latin typeface="Segoe UI" panose="020B0502040204020203" pitchFamily="34" charset="0"/>
                        </a:rPr>
                        <a:t>Scale to 1 node for System node pool, Scale to 0 nodes for User node pools, Cluster AutoScaler, Horizontal Pod Autoscaler​</a:t>
                      </a:r>
                      <a:endParaRPr lang="en-GB"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fr-FR" sz="1200" b="0" i="0">
                          <a:solidFill>
                            <a:sysClr val="windowText" lastClr="000000"/>
                          </a:solidFill>
                          <a:effectLst/>
                          <a:latin typeface="Segoe UI" panose="020B0502040204020203" pitchFamily="34" charset="0"/>
                        </a:rPr>
                        <a:t>MachineAutoscaler/ClusterAutoscaler, MachineSets, Horizontal Pod Autoscaler​</a:t>
                      </a:r>
                      <a:endParaRPr lang="fr-FR"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6049599"/>
                  </a:ext>
                </a:extLst>
              </a:tr>
              <a:tr h="501032">
                <a:tc>
                  <a:txBody>
                    <a:bodyPr/>
                    <a:lstStyle/>
                    <a:p>
                      <a:pPr algn="l" fontAlgn="base"/>
                      <a:r>
                        <a:rPr lang="en-AU" sz="1200" b="1" i="0">
                          <a:solidFill>
                            <a:sysClr val="windowText" lastClr="000000"/>
                          </a:solidFill>
                          <a:effectLst/>
                          <a:latin typeface="Segoe UI" panose="020B0502040204020203" pitchFamily="34" charset="0"/>
                        </a:rPr>
                        <a:t>Administration​</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a:solidFill>
                            <a:sysClr val="windowText" lastClr="000000"/>
                          </a:solidFill>
                          <a:effectLst/>
                          <a:latin typeface="Segoe UI" panose="020B0502040204020203" pitchFamily="34" charset="0"/>
                        </a:rPr>
                        <a:t>kubectl, Kubernetes Dashboard (integrated add-on), 3pp/OSS (e.g. Octant). CICD and GitOps.​</a:t>
                      </a:r>
                      <a:endParaRPr lang="en-AU"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OCP web console, “oc” CLI​</a:t>
                      </a:r>
                      <a:endParaRPr lang="en-US" sz="1200" b="0" i="0">
                        <a:solidFill>
                          <a:sysClr val="windowText" lastClr="000000"/>
                        </a:solidFill>
                        <a:effectLst/>
                      </a:endParaRPr>
                    </a:p>
                    <a:p>
                      <a:pPr algn="l" fontAlgn="base"/>
                      <a:r>
                        <a:rPr lang="en-US" sz="1200" b="0" i="0">
                          <a:solidFill>
                            <a:sysClr val="windowText" lastClr="000000"/>
                          </a:solidFill>
                          <a:effectLst/>
                          <a:latin typeface="Segoe UI" panose="020B0502040204020203" pitchFamily="34" charset="0"/>
                        </a:rPr>
                        <a:t>CICD and GitOps.​</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1722062"/>
                  </a:ext>
                </a:extLst>
              </a:tr>
              <a:tr h="930488">
                <a:tc>
                  <a:txBody>
                    <a:bodyPr/>
                    <a:lstStyle/>
                    <a:p>
                      <a:pPr algn="l" fontAlgn="base"/>
                      <a:r>
                        <a:rPr lang="en-AU" sz="1200" b="1" i="0">
                          <a:solidFill>
                            <a:sysClr val="windowText" lastClr="000000"/>
                          </a:solidFill>
                          <a:effectLst/>
                          <a:latin typeface="Segoe UI" panose="020B0502040204020203" pitchFamily="34" charset="0"/>
                        </a:rPr>
                        <a:t>Security​</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GB" sz="1200" b="0" i="0">
                          <a:solidFill>
                            <a:sysClr val="windowText" lastClr="000000"/>
                          </a:solidFill>
                          <a:effectLst/>
                          <a:latin typeface="Segoe UI" panose="020B0502040204020203" pitchFamily="34" charset="0"/>
                        </a:rPr>
                        <a:t>Azure AD Integration, Pod Identity, Azure Policy integration, KV Secrets CSI Driver, etcd encryption (Azure managed), Data encryption at rest (Microsoft or BYOK), Network Policy (Azure, Calico)​</a:t>
                      </a:r>
                      <a:endParaRPr lang="en-GB"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a:solidFill>
                            <a:sysClr val="windowText" lastClr="000000"/>
                          </a:solidFill>
                          <a:effectLst/>
                          <a:latin typeface="Segoe UI" panose="020B0502040204020203" pitchFamily="34" charset="0"/>
                        </a:rPr>
                        <a:t>SCC for enhanced security, BYO Identity Provider (Azure AD via OpenID Connect), etcd encryption (optional), Data encryption at rest (Microsoft), Network Policy (OpenShift SDN CNI)​</a:t>
                      </a:r>
                      <a:endParaRPr lang="en-AU"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3839941"/>
                  </a:ext>
                </a:extLst>
              </a:tr>
              <a:tr h="501032">
                <a:tc>
                  <a:txBody>
                    <a:bodyPr/>
                    <a:lstStyle/>
                    <a:p>
                      <a:pPr algn="l" fontAlgn="base"/>
                      <a:r>
                        <a:rPr lang="en-AU" sz="1200" b="1" i="0">
                          <a:solidFill>
                            <a:sysClr val="windowText" lastClr="000000"/>
                          </a:solidFill>
                          <a:effectLst/>
                          <a:latin typeface="Segoe UI" panose="020B0502040204020203" pitchFamily="34" charset="0"/>
                        </a:rPr>
                        <a:t>Package Management​</a:t>
                      </a:r>
                      <a:endParaRPr lang="en-AU" sz="1200" b="1"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Helm is the default.​</a:t>
                      </a:r>
                      <a:endParaRPr lang="en-US" sz="1200" b="0" i="0">
                        <a:solidFill>
                          <a:sysClr val="windowText" lastClr="000000"/>
                        </a:solidFill>
                        <a:effectLst/>
                      </a:endParaRPr>
                    </a:p>
                    <a:p>
                      <a:pPr algn="l" fontAlgn="base"/>
                      <a:r>
                        <a:rPr lang="en-US" sz="1200" b="0" i="0">
                          <a:solidFill>
                            <a:sysClr val="windowText" lastClr="000000"/>
                          </a:solidFill>
                          <a:effectLst/>
                          <a:latin typeface="Segoe UI" panose="020B0502040204020203" pitchFamily="34" charset="0"/>
                        </a:rPr>
                        <a:t>Install operators from </a:t>
                      </a:r>
                      <a:r>
                        <a:rPr lang="en-US" sz="1200" b="0" i="0" u="sng" strike="noStrike">
                          <a:solidFill>
                            <a:sysClr val="windowText" lastClr="000000"/>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https://operatorhub.io/</a:t>
                      </a:r>
                      <a:r>
                        <a:rPr lang="en-US" sz="1200" b="0" i="0">
                          <a:solidFill>
                            <a:sysClr val="windowText" lastClr="000000"/>
                          </a:solidFill>
                          <a:effectLst/>
                          <a:latin typeface="Segoe UI" panose="020B0502040204020203" pitchFamily="34" charset="0"/>
                        </a:rPr>
                        <a:t>​</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Integrated OperatorHub and Red Hat Certified Operators for Day 1 and Day 2 management​</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6525238"/>
                  </a:ext>
                </a:extLst>
              </a:tr>
              <a:tr h="501032">
                <a:tc>
                  <a:txBody>
                    <a:bodyPr/>
                    <a:lstStyle/>
                    <a:p>
                      <a:pPr algn="l" fontAlgn="base"/>
                      <a:r>
                        <a:rPr lang="en-AU" sz="1200" b="1" i="0" dirty="0">
                          <a:solidFill>
                            <a:sysClr val="windowText" lastClr="000000"/>
                          </a:solidFill>
                          <a:effectLst/>
                          <a:latin typeface="Segoe UI" panose="020B0502040204020203" pitchFamily="34" charset="0"/>
                        </a:rPr>
                        <a:t>Monitoring &amp; Logging​</a:t>
                      </a:r>
                      <a:endParaRPr lang="en-AU" sz="1200" b="1" i="0" dirty="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ysClr val="windowText" lastClr="000000"/>
                          </a:solidFill>
                          <a:effectLst/>
                          <a:latin typeface="Segoe UI" panose="020B0502040204020203" pitchFamily="34" charset="0"/>
                        </a:rPr>
                        <a:t>Azure Monitor integrated add-on.​</a:t>
                      </a:r>
                      <a:endParaRPr lang="en-US" sz="1200" b="0" i="0">
                        <a:solidFill>
                          <a:sysClr val="windowText" lastClr="000000"/>
                        </a:solidFill>
                        <a:effectLst/>
                      </a:endParaRPr>
                    </a:p>
                    <a:p>
                      <a:pPr algn="l" fontAlgn="base"/>
                      <a:r>
                        <a:rPr lang="en-US" sz="1200" b="0" i="0">
                          <a:solidFill>
                            <a:sysClr val="windowText" lastClr="000000"/>
                          </a:solidFill>
                          <a:effectLst/>
                          <a:latin typeface="Segoe UI" panose="020B0502040204020203" pitchFamily="34" charset="0"/>
                        </a:rPr>
                        <a:t>Supports scraping Prometheus metrics.​</a:t>
                      </a:r>
                      <a:endParaRPr lang="en-US" sz="1200" b="0" i="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ysClr val="windowText" lastClr="000000"/>
                          </a:solidFill>
                          <a:effectLst/>
                          <a:latin typeface="Segoe UI" panose="020B0502040204020203" pitchFamily="34" charset="0"/>
                        </a:rPr>
                        <a:t>Prometheus Operator (installed by default), Cluster Logging &amp; Elasticsearch Operator, </a:t>
                      </a:r>
                      <a:r>
                        <a:rPr lang="en-US" sz="1200" b="0" i="0" dirty="0" err="1">
                          <a:solidFill>
                            <a:sysClr val="windowText" lastClr="000000"/>
                          </a:solidFill>
                          <a:effectLst/>
                          <a:latin typeface="Segoe UI" panose="020B0502040204020203" pitchFamily="34" charset="0"/>
                        </a:rPr>
                        <a:t>zAzure</a:t>
                      </a:r>
                      <a:r>
                        <a:rPr lang="en-US" sz="1200" b="0" i="0" dirty="0">
                          <a:solidFill>
                            <a:sysClr val="windowText" lastClr="000000"/>
                          </a:solidFill>
                          <a:effectLst/>
                          <a:latin typeface="Segoe UI" panose="020B0502040204020203" pitchFamily="34" charset="0"/>
                        </a:rPr>
                        <a:t> Monitor (preview, self-install)​</a:t>
                      </a:r>
                      <a:endParaRPr lang="en-US" sz="1200" b="0" i="0" dirty="0">
                        <a:solidFill>
                          <a:sysClr val="windowText" lastClr="000000"/>
                        </a:solidFill>
                        <a:effectLst/>
                      </a:endParaRPr>
                    </a:p>
                  </a:txBody>
                  <a:tcPr marL="63990" marR="63990" marT="31995" marB="3199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5783592"/>
                  </a:ext>
                </a:extLst>
              </a:tr>
            </a:tbl>
          </a:graphicData>
        </a:graphic>
      </p:graphicFrame>
      <p:sp>
        <p:nvSpPr>
          <p:cNvPr id="4" name="Rectangle 1">
            <a:extLst>
              <a:ext uri="{FF2B5EF4-FFF2-40B4-BE49-F238E27FC236}">
                <a16:creationId xmlns:a16="http://schemas.microsoft.com/office/drawing/2014/main" id="{8B9ACE69-D00E-9B16-931A-F73B8E0C47D2}"/>
              </a:ext>
            </a:extLst>
          </p:cNvPr>
          <p:cNvSpPr>
            <a:spLocks noChangeArrowheads="1"/>
          </p:cNvSpPr>
          <p:nvPr/>
        </p:nvSpPr>
        <p:spPr bwMode="auto">
          <a:xfrm>
            <a:off x="3551238"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05761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App Development</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3" name="Table 2">
            <a:extLst>
              <a:ext uri="{FF2B5EF4-FFF2-40B4-BE49-F238E27FC236}">
                <a16:creationId xmlns:a16="http://schemas.microsoft.com/office/drawing/2014/main" id="{FD294D29-3309-58F7-01F3-0A3D98DA8CAE}"/>
              </a:ext>
            </a:extLst>
          </p:cNvPr>
          <p:cNvGraphicFramePr>
            <a:graphicFrameLocks noGrp="1"/>
          </p:cNvGraphicFramePr>
          <p:nvPr>
            <p:extLst>
              <p:ext uri="{D42A27DB-BD31-4B8C-83A1-F6EECF244321}">
                <p14:modId xmlns:p14="http://schemas.microsoft.com/office/powerpoint/2010/main" val="2076753024"/>
              </p:ext>
            </p:extLst>
          </p:nvPr>
        </p:nvGraphicFramePr>
        <p:xfrm>
          <a:off x="737667" y="1660418"/>
          <a:ext cx="10942065" cy="5119382"/>
        </p:xfrm>
        <a:graphic>
          <a:graphicData uri="http://schemas.openxmlformats.org/drawingml/2006/table">
            <a:tbl>
              <a:tblPr/>
              <a:tblGrid>
                <a:gridCol w="1828800">
                  <a:extLst>
                    <a:ext uri="{9D8B030D-6E8A-4147-A177-3AD203B41FA5}">
                      <a16:colId xmlns:a16="http://schemas.microsoft.com/office/drawing/2014/main" val="2941360184"/>
                    </a:ext>
                  </a:extLst>
                </a:gridCol>
                <a:gridCol w="4023932">
                  <a:extLst>
                    <a:ext uri="{9D8B030D-6E8A-4147-A177-3AD203B41FA5}">
                      <a16:colId xmlns:a16="http://schemas.microsoft.com/office/drawing/2014/main" val="3643059985"/>
                    </a:ext>
                  </a:extLst>
                </a:gridCol>
                <a:gridCol w="5089333">
                  <a:extLst>
                    <a:ext uri="{9D8B030D-6E8A-4147-A177-3AD203B41FA5}">
                      <a16:colId xmlns:a16="http://schemas.microsoft.com/office/drawing/2014/main" val="2588046894"/>
                    </a:ext>
                  </a:extLst>
                </a:gridCol>
              </a:tblGrid>
              <a:tr h="536466">
                <a:tc>
                  <a:txBody>
                    <a:bodyPr/>
                    <a:lstStyle/>
                    <a:p>
                      <a:pPr algn="l" fontAlgn="base"/>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AU" sz="1200" b="1" i="0" dirty="0">
                          <a:solidFill>
                            <a:schemeClr val="tx1"/>
                          </a:solidFill>
                          <a:effectLst/>
                        </a:rPr>
                        <a:t>AKS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US" sz="1200" b="1" i="0" dirty="0">
                          <a:solidFill>
                            <a:schemeClr val="tx1"/>
                          </a:solidFill>
                          <a:effectLst/>
                        </a:rPr>
                        <a:t>ARO</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599531"/>
                  </a:ext>
                </a:extLst>
              </a:tr>
              <a:tr h="536466">
                <a:tc>
                  <a:txBody>
                    <a:bodyPr/>
                    <a:lstStyle/>
                    <a:p>
                      <a:pPr algn="l" fontAlgn="base"/>
                      <a:r>
                        <a:rPr lang="en-AU" sz="1200" b="1" i="0" dirty="0">
                          <a:solidFill>
                            <a:schemeClr val="tx1"/>
                          </a:solidFill>
                          <a:effectLst/>
                          <a:latin typeface="Segoe UI"/>
                        </a:rPr>
                        <a:t>CI/CD Pipelines​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a:rPr>
                        <a:t>Azure DevOps Kubernetes tasks and Kubernetes environment (YAML), GitHub Actions for Kubernetes​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OpenShift pipelines - Tekton (integrated), Source2Image, Can integrate with Azure DevOps and GitHub Actions​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5383099"/>
                  </a:ext>
                </a:extLst>
              </a:tr>
              <a:tr h="417252">
                <a:tc>
                  <a:txBody>
                    <a:bodyPr/>
                    <a:lstStyle/>
                    <a:p>
                      <a:pPr algn="l" fontAlgn="base"/>
                      <a:r>
                        <a:rPr lang="en-AU" sz="1200" b="1" i="0" dirty="0">
                          <a:solidFill>
                            <a:schemeClr val="tx1"/>
                          </a:solidFill>
                          <a:effectLst/>
                          <a:latin typeface="Segoe UI"/>
                        </a:rPr>
                        <a:t>Registry​</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Options - Azure Container Registry (private), </a:t>
                      </a:r>
                      <a:r>
                        <a:rPr lang="en-US" sz="1200" b="0" i="0" dirty="0" err="1">
                          <a:solidFill>
                            <a:schemeClr val="tx1"/>
                          </a:solidFill>
                          <a:effectLst/>
                          <a:latin typeface="Segoe UI"/>
                        </a:rPr>
                        <a:t>DockerHub</a:t>
                      </a:r>
                      <a:r>
                        <a:rPr lang="en-US" sz="1200" b="0" i="0" dirty="0">
                          <a:solidFill>
                            <a:schemeClr val="tx1"/>
                          </a:solidFill>
                          <a:effectLst/>
                          <a:latin typeface="Segoe UI"/>
                        </a:rPr>
                        <a:t> (public)​</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Integrated – OpenShift Container Registry​</a:t>
                      </a:r>
                    </a:p>
                    <a:p>
                      <a:pPr algn="l" fontAlgn="base"/>
                      <a:r>
                        <a:rPr lang="en-US" sz="1200" b="0" i="0" dirty="0">
                          <a:solidFill>
                            <a:schemeClr val="tx1"/>
                          </a:solidFill>
                          <a:effectLst/>
                          <a:latin typeface="Segoe UI"/>
                        </a:rPr>
                        <a:t>Options - Azure Container Registry, Red Hat Quay​</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5698793"/>
                  </a:ext>
                </a:extLst>
              </a:tr>
              <a:tr h="417252">
                <a:tc>
                  <a:txBody>
                    <a:bodyPr/>
                    <a:lstStyle/>
                    <a:p>
                      <a:pPr algn="l" fontAlgn="base"/>
                      <a:r>
                        <a:rPr lang="en-AU" sz="1200" b="1" i="0" dirty="0">
                          <a:solidFill>
                            <a:schemeClr val="tx1"/>
                          </a:solidFill>
                          <a:effectLst/>
                          <a:latin typeface="Segoe UI"/>
                        </a:rPr>
                        <a:t>Dev Software Packages​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Find Helm Charts on </a:t>
                      </a:r>
                      <a:r>
                        <a:rPr lang="en-US" sz="1200" b="0" i="0" u="sng" strike="noStrike" dirty="0">
                          <a:solidFill>
                            <a:schemeClr val="tx1"/>
                          </a:solidFill>
                          <a:effectLst/>
                          <a:latin typeface="Segoe UI"/>
                          <a:hlinkClick r:id="rId4">
                            <a:extLst>
                              <a:ext uri="{A12FA001-AC4F-418D-AE19-62706E023703}">
                                <ahyp:hlinkClr xmlns:ahyp="http://schemas.microsoft.com/office/drawing/2018/hyperlinkcolor" val="tx"/>
                              </a:ext>
                            </a:extLst>
                          </a:hlinkClick>
                        </a:rPr>
                        <a:t>https://hub.helm.sh/</a:t>
                      </a:r>
                      <a:r>
                        <a:rPr lang="en-US" sz="1200" b="0" i="0" dirty="0">
                          <a:solidFill>
                            <a:schemeClr val="tx1"/>
                          </a:solidFill>
                          <a:effectLst/>
                          <a:latin typeface="Segoe UI"/>
                        </a:rPr>
                        <a:t> and install with Helm CLI​</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Template/Operator Hub to install software packages needed by </a:t>
                      </a:r>
                      <a:r>
                        <a:rPr lang="en-US" sz="1200" b="0" i="0" dirty="0" err="1">
                          <a:solidFill>
                            <a:schemeClr val="tx1"/>
                          </a:solidFill>
                          <a:effectLst/>
                          <a:latin typeface="Segoe UI"/>
                        </a:rPr>
                        <a:t>devs</a:t>
                      </a:r>
                      <a:r>
                        <a:rPr lang="en-US" sz="1200" b="0" i="0" dirty="0">
                          <a:solidFill>
                            <a:schemeClr val="tx1"/>
                          </a:solidFill>
                          <a:effectLst/>
                          <a:latin typeface="Segoe UI"/>
                        </a:rPr>
                        <a:t>.  Helm Charts also supported.​</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0975292"/>
                  </a:ext>
                </a:extLst>
              </a:tr>
              <a:tr h="655681">
                <a:tc>
                  <a:txBody>
                    <a:bodyPr/>
                    <a:lstStyle/>
                    <a:p>
                      <a:pPr algn="l" fontAlgn="base"/>
                      <a:r>
                        <a:rPr lang="en-AU" sz="1200" b="1" i="0" dirty="0">
                          <a:solidFill>
                            <a:schemeClr val="tx1"/>
                          </a:solidFill>
                          <a:effectLst/>
                          <a:latin typeface="Segoe UI"/>
                        </a:rPr>
                        <a:t>Ingress Routing​</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a:rPr>
                        <a:t>App Gateway Ingress Controller (add-on), HTTP application routing (add-on), 3pp/OSS Ingress Controllers (e.g. NGINX, </a:t>
                      </a:r>
                      <a:r>
                        <a:rPr lang="en-AU" sz="1200" b="0" i="0" dirty="0" err="1">
                          <a:solidFill>
                            <a:schemeClr val="tx1"/>
                          </a:solidFill>
                          <a:effectLst/>
                          <a:latin typeface="Segoe UI"/>
                        </a:rPr>
                        <a:t>Traefik</a:t>
                      </a:r>
                      <a:r>
                        <a:rPr lang="en-AU" sz="1200" b="0" i="0" dirty="0">
                          <a:solidFill>
                            <a:schemeClr val="tx1"/>
                          </a:solidFill>
                          <a:effectLst/>
                          <a:latin typeface="Segoe UI"/>
                        </a:rPr>
                        <a:t>)​</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Routes (built-in) with added capabilities over Ingress​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0281251"/>
                  </a:ext>
                </a:extLst>
              </a:tr>
              <a:tr h="536466">
                <a:tc>
                  <a:txBody>
                    <a:bodyPr/>
                    <a:lstStyle/>
                    <a:p>
                      <a:pPr algn="l" fontAlgn="base"/>
                      <a:r>
                        <a:rPr lang="en-AU" sz="1200" b="1" i="0" dirty="0">
                          <a:solidFill>
                            <a:schemeClr val="tx1"/>
                          </a:solidFill>
                          <a:effectLst/>
                          <a:latin typeface="Segoe UI"/>
                        </a:rPr>
                        <a:t>Troubleshooting​</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a:rPr>
                        <a:t>SSH into Worker nodes, AKS Diagnostic Reports, AKS Diagnostic Logs, “</a:t>
                      </a:r>
                      <a:r>
                        <a:rPr lang="en-AU" sz="1200" b="0" i="0" dirty="0" err="1">
                          <a:solidFill>
                            <a:schemeClr val="tx1"/>
                          </a:solidFill>
                          <a:effectLst/>
                          <a:latin typeface="Segoe UI"/>
                        </a:rPr>
                        <a:t>kubectl</a:t>
                      </a:r>
                      <a:r>
                        <a:rPr lang="en-AU" sz="1200" b="0" i="0" dirty="0">
                          <a:solidFill>
                            <a:schemeClr val="tx1"/>
                          </a:solidFill>
                          <a:effectLst/>
                          <a:latin typeface="Segoe UI"/>
                        </a:rPr>
                        <a:t>” stream logs​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panose="020B0502040204020203" pitchFamily="34" charset="0"/>
                        </a:rPr>
                        <a:t>OCP admin/developer console, Prometheus, “</a:t>
                      </a:r>
                      <a:r>
                        <a:rPr lang="en-US" sz="1200" b="0" i="0" dirty="0" err="1">
                          <a:solidFill>
                            <a:schemeClr val="tx1"/>
                          </a:solidFill>
                          <a:effectLst/>
                          <a:latin typeface="Segoe UI" panose="020B0502040204020203" pitchFamily="34" charset="0"/>
                        </a:rPr>
                        <a:t>oc</a:t>
                      </a:r>
                      <a:r>
                        <a:rPr lang="en-US" sz="1200" b="0" i="0" dirty="0">
                          <a:solidFill>
                            <a:schemeClr val="tx1"/>
                          </a:solidFill>
                          <a:effectLst/>
                          <a:latin typeface="Segoe UI" panose="020B0502040204020203" pitchFamily="34" charset="0"/>
                        </a:rPr>
                        <a:t>” stream logs​</a:t>
                      </a:r>
                      <a:endParaRPr lang="en-US" sz="1200" b="0" i="0" dirty="0">
                        <a:solidFill>
                          <a:schemeClr val="tx1"/>
                        </a:solidFill>
                        <a:effectLst/>
                      </a:endParaRPr>
                    </a:p>
                    <a:p>
                      <a:pPr algn="l" fontAlgn="base"/>
                      <a:r>
                        <a:rPr lang="en-US" sz="1200" b="0" i="0" dirty="0" err="1">
                          <a:solidFill>
                            <a:schemeClr val="tx1"/>
                          </a:solidFill>
                          <a:effectLst/>
                          <a:latin typeface="Segoe UI" panose="020B0502040204020203" pitchFamily="34" charset="0"/>
                        </a:rPr>
                        <a:t>oc</a:t>
                      </a:r>
                      <a:r>
                        <a:rPr lang="en-US" sz="1200" b="0" i="0" dirty="0">
                          <a:solidFill>
                            <a:schemeClr val="tx1"/>
                          </a:solidFill>
                          <a:effectLst/>
                          <a:latin typeface="Segoe UI" panose="020B0502040204020203" pitchFamily="34" charset="0"/>
                        </a:rPr>
                        <a:t> debug​</a:t>
                      </a:r>
                      <a:endParaRPr lang="en-US"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7588647"/>
                  </a:ext>
                </a:extLst>
              </a:tr>
              <a:tr h="655681">
                <a:tc>
                  <a:txBody>
                    <a:bodyPr/>
                    <a:lstStyle/>
                    <a:p>
                      <a:pPr algn="l" fontAlgn="base"/>
                      <a:r>
                        <a:rPr lang="en-AU" sz="1200" b="1" i="0" dirty="0">
                          <a:solidFill>
                            <a:schemeClr val="tx1"/>
                          </a:solidFill>
                          <a:effectLst/>
                          <a:latin typeface="Segoe UI"/>
                        </a:rPr>
                        <a:t>Developer Tools​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panose="020B0502040204020203" pitchFamily="34" charset="0"/>
                        </a:rPr>
                        <a:t>Bridg for Kubernetes for rapid development and debugging​</a:t>
                      </a:r>
                      <a:endParaRPr lang="en-US"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Red Hat </a:t>
                      </a:r>
                      <a:r>
                        <a:rPr lang="en-US" sz="1200" b="0" i="0" dirty="0" err="1">
                          <a:solidFill>
                            <a:schemeClr val="tx1"/>
                          </a:solidFill>
                          <a:effectLst/>
                          <a:latin typeface="Segoe UI"/>
                        </a:rPr>
                        <a:t>CodeReady</a:t>
                      </a:r>
                      <a:r>
                        <a:rPr lang="en-US" sz="1200" b="0" i="0" dirty="0">
                          <a:solidFill>
                            <a:schemeClr val="tx1"/>
                          </a:solidFill>
                          <a:effectLst/>
                          <a:latin typeface="Segoe UI"/>
                        </a:rPr>
                        <a:t> Containers, “</a:t>
                      </a:r>
                      <a:r>
                        <a:rPr lang="en-US" sz="1200" b="0" i="0" dirty="0" err="1">
                          <a:solidFill>
                            <a:schemeClr val="tx1"/>
                          </a:solidFill>
                          <a:effectLst/>
                          <a:latin typeface="Segoe UI"/>
                        </a:rPr>
                        <a:t>odo</a:t>
                      </a:r>
                      <a:r>
                        <a:rPr lang="en-US" sz="1200" b="0" i="0" dirty="0">
                          <a:solidFill>
                            <a:schemeClr val="tx1"/>
                          </a:solidFill>
                          <a:effectLst/>
                          <a:latin typeface="Segoe UI"/>
                        </a:rPr>
                        <a:t>” CLI, Developer Perspective in OCP web console, Open source development frameworks and tools from Red Hat Runtime​</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4483879"/>
                  </a:ext>
                </a:extLst>
              </a:tr>
              <a:tr h="417252">
                <a:tc>
                  <a:txBody>
                    <a:bodyPr/>
                    <a:lstStyle/>
                    <a:p>
                      <a:pPr algn="l" fontAlgn="base"/>
                      <a:r>
                        <a:rPr lang="en-AU" sz="1200" b="1" i="0" dirty="0">
                          <a:solidFill>
                            <a:schemeClr val="tx1"/>
                          </a:solidFill>
                          <a:effectLst/>
                          <a:latin typeface="Segoe UI"/>
                        </a:rPr>
                        <a:t>IDE Support​</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sv-SE" sz="1200" b="0" i="0" dirty="0">
                          <a:solidFill>
                            <a:schemeClr val="tx1"/>
                          </a:solidFill>
                          <a:effectLst/>
                          <a:latin typeface="Segoe UI"/>
                        </a:rPr>
                        <a:t>AZD, </a:t>
                      </a:r>
                      <a:r>
                        <a:rPr lang="sv-SE" sz="1200" b="0" i="0" dirty="0" err="1">
                          <a:solidFill>
                            <a:schemeClr val="tx1"/>
                          </a:solidFill>
                          <a:effectLst/>
                          <a:latin typeface="Segoe UI"/>
                        </a:rPr>
                        <a:t>VSCode</a:t>
                      </a:r>
                      <a:r>
                        <a:rPr lang="sv-SE" sz="1200" b="0" i="0" dirty="0">
                          <a:solidFill>
                            <a:schemeClr val="tx1"/>
                          </a:solidFill>
                          <a:effectLst/>
                          <a:latin typeface="Segoe UI"/>
                        </a:rPr>
                        <a:t> </a:t>
                      </a:r>
                      <a:r>
                        <a:rPr lang="sv-SE" sz="1200" b="1" i="0" dirty="0">
                          <a:solidFill>
                            <a:schemeClr val="tx1"/>
                          </a:solidFill>
                          <a:effectLst/>
                          <a:latin typeface="Segoe UI"/>
                        </a:rPr>
                        <a:t>integration </a:t>
                      </a:r>
                      <a:r>
                        <a:rPr lang="sv-SE" sz="1200" b="0" i="0" dirty="0">
                          <a:solidFill>
                            <a:schemeClr val="tx1"/>
                          </a:solidFill>
                          <a:effectLst/>
                          <a:latin typeface="Segoe UI"/>
                        </a:rPr>
                        <a:t>via </a:t>
                      </a:r>
                      <a:r>
                        <a:rPr lang="sv-SE" sz="1200" b="0" i="0" dirty="0" err="1">
                          <a:solidFill>
                            <a:schemeClr val="tx1"/>
                          </a:solidFill>
                          <a:effectLst/>
                          <a:latin typeface="Segoe UI"/>
                        </a:rPr>
                        <a:t>Kubernetes</a:t>
                      </a:r>
                      <a:r>
                        <a:rPr lang="sv-SE" sz="1200" b="0" i="0" dirty="0">
                          <a:solidFill>
                            <a:schemeClr val="tx1"/>
                          </a:solidFill>
                          <a:effectLst/>
                          <a:latin typeface="Segoe UI"/>
                        </a:rPr>
                        <a:t> extension​</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OpenShift Connector for </a:t>
                      </a:r>
                      <a:r>
                        <a:rPr lang="en-US" sz="1200" b="0" i="0" dirty="0" err="1">
                          <a:solidFill>
                            <a:schemeClr val="tx1"/>
                          </a:solidFill>
                          <a:effectLst/>
                          <a:latin typeface="Segoe UI"/>
                        </a:rPr>
                        <a:t>VSCode</a:t>
                      </a:r>
                      <a:r>
                        <a:rPr lang="en-US" sz="1200" b="0" i="0" dirty="0">
                          <a:solidFill>
                            <a:schemeClr val="tx1"/>
                          </a:solidFill>
                          <a:effectLst/>
                          <a:latin typeface="Segoe UI"/>
                        </a:rPr>
                        <a:t>​</a:t>
                      </a:r>
                    </a:p>
                    <a:p>
                      <a:pPr algn="l" fontAlgn="base"/>
                      <a:r>
                        <a:rPr lang="en-US" sz="1200" b="0" i="0" dirty="0">
                          <a:solidFill>
                            <a:schemeClr val="tx1"/>
                          </a:solidFill>
                          <a:effectLst/>
                          <a:latin typeface="Segoe UI"/>
                        </a:rPr>
                        <a:t>Red Hat </a:t>
                      </a:r>
                      <a:r>
                        <a:rPr lang="en-US" sz="1200" b="0" i="0" dirty="0" err="1">
                          <a:solidFill>
                            <a:schemeClr val="tx1"/>
                          </a:solidFill>
                          <a:effectLst/>
                          <a:latin typeface="Segoe UI"/>
                        </a:rPr>
                        <a:t>CodyReady</a:t>
                      </a:r>
                      <a:r>
                        <a:rPr lang="en-US" sz="1200" b="0" i="0" dirty="0">
                          <a:solidFill>
                            <a:schemeClr val="tx1"/>
                          </a:solidFill>
                          <a:effectLst/>
                          <a:latin typeface="Segoe UI"/>
                        </a:rPr>
                        <a:t>/Eclipse Che (Operator)​</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4010128"/>
                  </a:ext>
                </a:extLst>
              </a:tr>
              <a:tr h="298037">
                <a:tc>
                  <a:txBody>
                    <a:bodyPr/>
                    <a:lstStyle/>
                    <a:p>
                      <a:pPr algn="l" fontAlgn="base"/>
                      <a:r>
                        <a:rPr lang="en-AU" sz="1200" b="1" i="0" dirty="0">
                          <a:solidFill>
                            <a:schemeClr val="tx1"/>
                          </a:solidFill>
                          <a:effectLst/>
                          <a:latin typeface="Segoe UI"/>
                        </a:rPr>
                        <a:t>Service Mesh​</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None integrated – AKS docs cover Istio, </a:t>
                      </a:r>
                      <a:r>
                        <a:rPr lang="en-US" sz="1200" b="0" i="0" dirty="0" err="1">
                          <a:solidFill>
                            <a:schemeClr val="tx1"/>
                          </a:solidFill>
                          <a:effectLst/>
                          <a:latin typeface="Segoe UI"/>
                        </a:rPr>
                        <a:t>Linkerd</a:t>
                      </a:r>
                      <a:r>
                        <a:rPr lang="en-US" sz="1200" b="0" i="0" dirty="0">
                          <a:solidFill>
                            <a:schemeClr val="tx1"/>
                          </a:solidFill>
                          <a:effectLst/>
                          <a:latin typeface="Segoe UI"/>
                        </a:rPr>
                        <a:t>, Consul Connect​</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OpenShift Service Mesh (Istio) Operator​</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564341"/>
                  </a:ext>
                </a:extLst>
              </a:tr>
              <a:tr h="417252">
                <a:tc>
                  <a:txBody>
                    <a:bodyPr/>
                    <a:lstStyle/>
                    <a:p>
                      <a:pPr algn="l" fontAlgn="base"/>
                      <a:r>
                        <a:rPr lang="en-AU" sz="1200" b="1" i="0" dirty="0">
                          <a:solidFill>
                            <a:schemeClr val="tx1"/>
                          </a:solidFill>
                          <a:effectLst/>
                          <a:latin typeface="Segoe UI" panose="020B0502040204020203" pitchFamily="34" charset="0"/>
                        </a:rPr>
                        <a:t>Serverless </a:t>
                      </a:r>
                      <a:r>
                        <a:rPr lang="en-AU" sz="1200" b="1" i="0" dirty="0" err="1">
                          <a:solidFill>
                            <a:schemeClr val="tx1"/>
                          </a:solidFill>
                          <a:effectLst/>
                          <a:latin typeface="Segoe UI" panose="020B0502040204020203" pitchFamily="34" charset="0"/>
                        </a:rPr>
                        <a:t>FaaS</a:t>
                      </a:r>
                      <a:r>
                        <a:rPr lang="en-AU" sz="1200" b="1" i="0" dirty="0">
                          <a:solidFill>
                            <a:schemeClr val="tx1"/>
                          </a:solidFill>
                          <a:effectLst/>
                          <a:latin typeface="Segoe UI" panose="020B0502040204020203" pitchFamily="34" charset="0"/>
                        </a:rPr>
                        <a:t>​</a:t>
                      </a:r>
                      <a:endParaRPr lang="en-AU" sz="1200" b="1"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dirty="0">
                          <a:solidFill>
                            <a:schemeClr val="tx1"/>
                          </a:solidFill>
                          <a:effectLst/>
                          <a:latin typeface="Segoe UI"/>
                        </a:rPr>
                        <a:t>KEDA for event-driven workloads and scaling (including Azure Functions)​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panose="020B0502040204020203" pitchFamily="34" charset="0"/>
                        </a:rPr>
                        <a:t>OpenShift Serverless (</a:t>
                      </a:r>
                      <a:r>
                        <a:rPr lang="en-AU" sz="1200" b="0" i="0" dirty="0" err="1">
                          <a:solidFill>
                            <a:schemeClr val="tx1"/>
                          </a:solidFill>
                          <a:effectLst/>
                          <a:latin typeface="Segoe UI" panose="020B0502040204020203" pitchFamily="34" charset="0"/>
                        </a:rPr>
                        <a:t>Knative</a:t>
                      </a:r>
                      <a:r>
                        <a:rPr lang="en-AU" sz="1200" b="0" i="0" dirty="0">
                          <a:solidFill>
                            <a:schemeClr val="tx1"/>
                          </a:solidFill>
                          <a:effectLst/>
                          <a:latin typeface="Segoe UI" panose="020B0502040204020203" pitchFamily="34" charset="0"/>
                        </a:rPr>
                        <a:t>) Operator, KEDA Operator​</a:t>
                      </a:r>
                      <a:endParaRPr lang="en-AU"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16386"/>
                  </a:ext>
                </a:extLst>
              </a:tr>
            </a:tbl>
          </a:graphicData>
        </a:graphic>
      </p:graphicFrame>
      <p:sp>
        <p:nvSpPr>
          <p:cNvPr id="4" name="Rectangle 1">
            <a:extLst>
              <a:ext uri="{FF2B5EF4-FFF2-40B4-BE49-F238E27FC236}">
                <a16:creationId xmlns:a16="http://schemas.microsoft.com/office/drawing/2014/main" id="{D5D4BAC0-BFE4-A110-5ED3-5FF7EB7B16C3}"/>
              </a:ext>
            </a:extLst>
          </p:cNvPr>
          <p:cNvSpPr>
            <a:spLocks noChangeArrowheads="1"/>
          </p:cNvSpPr>
          <p:nvPr/>
        </p:nvSpPr>
        <p:spPr bwMode="auto">
          <a:xfrm>
            <a:off x="3960813" y="1337360"/>
            <a:ext cx="12192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75742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Security &amp; Compliance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3" name="Table 2">
            <a:extLst>
              <a:ext uri="{FF2B5EF4-FFF2-40B4-BE49-F238E27FC236}">
                <a16:creationId xmlns:a16="http://schemas.microsoft.com/office/drawing/2014/main" id="{FEEAC9C1-759B-4533-D272-B61EA05C5EE1}"/>
              </a:ext>
            </a:extLst>
          </p:cNvPr>
          <p:cNvGraphicFramePr>
            <a:graphicFrameLocks noGrp="1"/>
          </p:cNvGraphicFramePr>
          <p:nvPr>
            <p:extLst>
              <p:ext uri="{D42A27DB-BD31-4B8C-83A1-F6EECF244321}">
                <p14:modId xmlns:p14="http://schemas.microsoft.com/office/powerpoint/2010/main" val="105632908"/>
              </p:ext>
            </p:extLst>
          </p:nvPr>
        </p:nvGraphicFramePr>
        <p:xfrm>
          <a:off x="721247" y="1676109"/>
          <a:ext cx="10605019" cy="5119382"/>
        </p:xfrm>
        <a:graphic>
          <a:graphicData uri="http://schemas.openxmlformats.org/drawingml/2006/table">
            <a:tbl>
              <a:tblPr/>
              <a:tblGrid>
                <a:gridCol w="1722276">
                  <a:extLst>
                    <a:ext uri="{9D8B030D-6E8A-4147-A177-3AD203B41FA5}">
                      <a16:colId xmlns:a16="http://schemas.microsoft.com/office/drawing/2014/main" val="1938598855"/>
                    </a:ext>
                  </a:extLst>
                </a:gridCol>
                <a:gridCol w="4057170">
                  <a:extLst>
                    <a:ext uri="{9D8B030D-6E8A-4147-A177-3AD203B41FA5}">
                      <a16:colId xmlns:a16="http://schemas.microsoft.com/office/drawing/2014/main" val="1473596830"/>
                    </a:ext>
                  </a:extLst>
                </a:gridCol>
                <a:gridCol w="4825573">
                  <a:extLst>
                    <a:ext uri="{9D8B030D-6E8A-4147-A177-3AD203B41FA5}">
                      <a16:colId xmlns:a16="http://schemas.microsoft.com/office/drawing/2014/main" val="284215701"/>
                    </a:ext>
                  </a:extLst>
                </a:gridCol>
              </a:tblGrid>
              <a:tr h="536466">
                <a:tc>
                  <a:txBody>
                    <a:bodyPr/>
                    <a:lstStyle/>
                    <a:p>
                      <a:pPr algn="l" fontAlgn="base"/>
                      <a:endParaRPr lang="en-AU" sz="1200" b="1"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AU" sz="1200" b="1" i="0" dirty="0">
                          <a:solidFill>
                            <a:schemeClr val="tx1"/>
                          </a:solidFill>
                          <a:effectLst/>
                        </a:rPr>
                        <a:t>ARO</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r>
                        <a:rPr lang="en-US" sz="1200" b="1" i="0" dirty="0">
                          <a:solidFill>
                            <a:schemeClr val="tx1"/>
                          </a:solidFill>
                          <a:effectLst/>
                        </a:rPr>
                        <a:t>AKS</a:t>
                      </a: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8244448"/>
                  </a:ext>
                </a:extLst>
              </a:tr>
              <a:tr h="536466">
                <a:tc>
                  <a:txBody>
                    <a:bodyPr/>
                    <a:lstStyle/>
                    <a:p>
                      <a:pPr algn="l" fontAlgn="base"/>
                      <a:r>
                        <a:rPr lang="en-AU" sz="1200" b="1" i="0" dirty="0">
                          <a:solidFill>
                            <a:schemeClr val="tx1"/>
                          </a:solidFill>
                          <a:effectLst/>
                          <a:latin typeface="Segoe UI" panose="020B0502040204020203" pitchFamily="34" charset="0"/>
                        </a:rPr>
                        <a:t>CI/CD Pipelines​</a:t>
                      </a:r>
                      <a:endParaRPr lang="en-AU" sz="1200" b="1"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panose="020B0502040204020203" pitchFamily="34" charset="0"/>
                        </a:rPr>
                        <a:t>Azure DevOps Kubernetes tasks and Kubernetes environment (YAML), GitHub Actions for Kubernetes​</a:t>
                      </a:r>
                      <a:endParaRPr lang="en-AU"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OpenShift pipelines - Tekton (integrated), Source2Image, Can integrate with Azure DevOps and GitHub Actions​</a:t>
                      </a:r>
                      <a:endParaRPr lang="en-US"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0213243"/>
                  </a:ext>
                </a:extLst>
              </a:tr>
              <a:tr h="417252">
                <a:tc>
                  <a:txBody>
                    <a:bodyPr/>
                    <a:lstStyle/>
                    <a:p>
                      <a:pPr algn="l" fontAlgn="base"/>
                      <a:r>
                        <a:rPr lang="en-AU" sz="1200" b="1" i="0">
                          <a:solidFill>
                            <a:schemeClr val="tx1"/>
                          </a:solidFill>
                          <a:effectLst/>
                          <a:latin typeface="Segoe UI" panose="020B0502040204020203" pitchFamily="34" charset="0"/>
                        </a:rPr>
                        <a:t>Registry​</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Options - Azure Container Registry (private), DockerHub (public)​</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Integrated – OpenShift Container Registry​</a:t>
                      </a:r>
                      <a:endParaRPr lang="en-US" sz="1200" b="0" i="0">
                        <a:solidFill>
                          <a:schemeClr val="tx1"/>
                        </a:solidFill>
                        <a:effectLst/>
                      </a:endParaRPr>
                    </a:p>
                    <a:p>
                      <a:pPr algn="l" fontAlgn="base"/>
                      <a:r>
                        <a:rPr lang="en-US" sz="1200" b="0" i="0">
                          <a:solidFill>
                            <a:schemeClr val="tx1"/>
                          </a:solidFill>
                          <a:effectLst/>
                          <a:latin typeface="Segoe UI" panose="020B0502040204020203" pitchFamily="34" charset="0"/>
                        </a:rPr>
                        <a:t>Options - Azure Container Registry, Red Hat Quay​</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7097681"/>
                  </a:ext>
                </a:extLst>
              </a:tr>
              <a:tr h="417252">
                <a:tc>
                  <a:txBody>
                    <a:bodyPr/>
                    <a:lstStyle/>
                    <a:p>
                      <a:pPr algn="l" fontAlgn="base"/>
                      <a:r>
                        <a:rPr lang="en-AU" sz="1200" b="1" i="0">
                          <a:solidFill>
                            <a:schemeClr val="tx1"/>
                          </a:solidFill>
                          <a:effectLst/>
                          <a:latin typeface="Segoe UI" panose="020B0502040204020203" pitchFamily="34" charset="0"/>
                        </a:rPr>
                        <a:t>Dev Software Packages​</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Find Helm Charts on </a:t>
                      </a:r>
                      <a:r>
                        <a:rPr lang="en-US" sz="1200" b="0" i="0" u="sng" strike="noStrike">
                          <a:solidFill>
                            <a:schemeClr val="tx1"/>
                          </a:solidFill>
                          <a:effectLst/>
                          <a:latin typeface="Segoe UI" panose="020B0502040204020203" pitchFamily="34" charset="0"/>
                          <a:hlinkClick r:id="rId4">
                            <a:extLst>
                              <a:ext uri="{A12FA001-AC4F-418D-AE19-62706E023703}">
                                <ahyp:hlinkClr xmlns:ahyp="http://schemas.microsoft.com/office/drawing/2018/hyperlinkcolor" val="tx"/>
                              </a:ext>
                            </a:extLst>
                          </a:hlinkClick>
                        </a:rPr>
                        <a:t>https://hub.helm.sh/</a:t>
                      </a:r>
                      <a:r>
                        <a:rPr lang="en-US" sz="1200" b="0" i="0">
                          <a:solidFill>
                            <a:schemeClr val="tx1"/>
                          </a:solidFill>
                          <a:effectLst/>
                          <a:latin typeface="Segoe UI" panose="020B0502040204020203" pitchFamily="34" charset="0"/>
                        </a:rPr>
                        <a:t> and install with Helm CLI​</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Template/Operator Hub to install software packages needed by devs.  Helm Charts also supported.​</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9971328"/>
                  </a:ext>
                </a:extLst>
              </a:tr>
              <a:tr h="655681">
                <a:tc>
                  <a:txBody>
                    <a:bodyPr/>
                    <a:lstStyle/>
                    <a:p>
                      <a:pPr algn="l" fontAlgn="base"/>
                      <a:r>
                        <a:rPr lang="en-AU" sz="1200" b="1" i="0">
                          <a:solidFill>
                            <a:schemeClr val="tx1"/>
                          </a:solidFill>
                          <a:effectLst/>
                          <a:latin typeface="Segoe UI" panose="020B0502040204020203" pitchFamily="34" charset="0"/>
                        </a:rPr>
                        <a:t>Ingress Routing​</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a:solidFill>
                            <a:schemeClr val="tx1"/>
                          </a:solidFill>
                          <a:effectLst/>
                          <a:latin typeface="Segoe UI" panose="020B0502040204020203" pitchFamily="34" charset="0"/>
                        </a:rPr>
                        <a:t>App Gateway Ingress Controller (add-on), HTTP application routing (add-on), 3pp/OSS Ingress Controllers (e.g. NGINX, Traefik)​</a:t>
                      </a:r>
                      <a:endParaRPr lang="en-AU"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Routes (built-in) with added capabilities over Ingress​</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1946474"/>
                  </a:ext>
                </a:extLst>
              </a:tr>
              <a:tr h="536466">
                <a:tc>
                  <a:txBody>
                    <a:bodyPr/>
                    <a:lstStyle/>
                    <a:p>
                      <a:pPr algn="l" fontAlgn="base"/>
                      <a:r>
                        <a:rPr lang="en-AU" sz="1200" b="1" i="0">
                          <a:solidFill>
                            <a:schemeClr val="tx1"/>
                          </a:solidFill>
                          <a:effectLst/>
                          <a:latin typeface="Segoe UI" panose="020B0502040204020203" pitchFamily="34" charset="0"/>
                        </a:rPr>
                        <a:t>Troubleshooting​</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a:solidFill>
                            <a:schemeClr val="tx1"/>
                          </a:solidFill>
                          <a:effectLst/>
                          <a:latin typeface="Segoe UI" panose="020B0502040204020203" pitchFamily="34" charset="0"/>
                        </a:rPr>
                        <a:t>SSH into Worker nodes, AKS Diagnostic Reports, AKS Diagnostic Logs, “kubectl” stream logs​</a:t>
                      </a:r>
                      <a:endParaRPr lang="en-AU"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OCP admin/developer console, Prometheus, “oc” stream logs​</a:t>
                      </a:r>
                      <a:endParaRPr lang="en-US" sz="1200" b="0" i="0">
                        <a:solidFill>
                          <a:schemeClr val="tx1"/>
                        </a:solidFill>
                        <a:effectLst/>
                      </a:endParaRPr>
                    </a:p>
                    <a:p>
                      <a:pPr algn="l" fontAlgn="base"/>
                      <a:r>
                        <a:rPr lang="en-US" sz="1200" b="0" i="0">
                          <a:solidFill>
                            <a:schemeClr val="tx1"/>
                          </a:solidFill>
                          <a:effectLst/>
                          <a:latin typeface="Segoe UI" panose="020B0502040204020203" pitchFamily="34" charset="0"/>
                        </a:rPr>
                        <a:t>oc debug​</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9457826"/>
                  </a:ext>
                </a:extLst>
              </a:tr>
              <a:tr h="655681">
                <a:tc>
                  <a:txBody>
                    <a:bodyPr/>
                    <a:lstStyle/>
                    <a:p>
                      <a:pPr algn="l" fontAlgn="base"/>
                      <a:r>
                        <a:rPr lang="en-AU" sz="1200" b="1" i="0">
                          <a:solidFill>
                            <a:schemeClr val="tx1"/>
                          </a:solidFill>
                          <a:effectLst/>
                          <a:latin typeface="Segoe UI" panose="020B0502040204020203" pitchFamily="34" charset="0"/>
                        </a:rPr>
                        <a:t>Developer Tools​</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Azure Dev Spaces &amp; Azure Dev Spaces Connect for rapid development and debugging​</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Red Hat CodeReady Containers, “odo” CLI, Developer Perspective in OCP web console, Open source development frameworks and tools from Red Hat Runtime​</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18859"/>
                  </a:ext>
                </a:extLst>
              </a:tr>
              <a:tr h="417252">
                <a:tc>
                  <a:txBody>
                    <a:bodyPr/>
                    <a:lstStyle/>
                    <a:p>
                      <a:pPr algn="l" fontAlgn="base"/>
                      <a:r>
                        <a:rPr lang="en-AU" sz="1200" b="1" i="0">
                          <a:solidFill>
                            <a:schemeClr val="tx1"/>
                          </a:solidFill>
                          <a:effectLst/>
                          <a:latin typeface="Segoe UI" panose="020B0502040204020203" pitchFamily="34" charset="0"/>
                        </a:rPr>
                        <a:t>IDE Support​</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sv-SE" sz="1200" b="0" i="0">
                          <a:solidFill>
                            <a:schemeClr val="tx1"/>
                          </a:solidFill>
                          <a:effectLst/>
                          <a:latin typeface="Segoe UI" panose="020B0502040204020203" pitchFamily="34" charset="0"/>
                        </a:rPr>
                        <a:t>VSCode </a:t>
                      </a:r>
                      <a:r>
                        <a:rPr lang="sv-SE" sz="1200" b="1" i="0">
                          <a:solidFill>
                            <a:schemeClr val="tx1"/>
                          </a:solidFill>
                          <a:effectLst/>
                          <a:latin typeface="Segoe UI" panose="020B0502040204020203" pitchFamily="34" charset="0"/>
                        </a:rPr>
                        <a:t>integration </a:t>
                      </a:r>
                      <a:r>
                        <a:rPr lang="sv-SE" sz="1200" b="0" i="0">
                          <a:solidFill>
                            <a:schemeClr val="tx1"/>
                          </a:solidFill>
                          <a:effectLst/>
                          <a:latin typeface="Segoe UI" panose="020B0502040204020203" pitchFamily="34" charset="0"/>
                        </a:rPr>
                        <a:t>via Kubernetes extension​</a:t>
                      </a:r>
                      <a:endParaRPr lang="sv-SE"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OpenShift Connector for VSCode​</a:t>
                      </a:r>
                      <a:endParaRPr lang="en-US" sz="1200" b="0" i="0">
                        <a:solidFill>
                          <a:schemeClr val="tx1"/>
                        </a:solidFill>
                        <a:effectLst/>
                      </a:endParaRPr>
                    </a:p>
                    <a:p>
                      <a:pPr algn="l" fontAlgn="base"/>
                      <a:r>
                        <a:rPr lang="en-US" sz="1200" b="0" i="0">
                          <a:solidFill>
                            <a:schemeClr val="tx1"/>
                          </a:solidFill>
                          <a:effectLst/>
                          <a:latin typeface="Segoe UI" panose="020B0502040204020203" pitchFamily="34" charset="0"/>
                        </a:rPr>
                        <a:t>Red Hat CodyReady/Eclipse Che (Operator)​</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4190513"/>
                  </a:ext>
                </a:extLst>
              </a:tr>
              <a:tr h="298037">
                <a:tc>
                  <a:txBody>
                    <a:bodyPr/>
                    <a:lstStyle/>
                    <a:p>
                      <a:pPr algn="l" fontAlgn="base"/>
                      <a:r>
                        <a:rPr lang="en-AU" sz="1200" b="1" i="0">
                          <a:solidFill>
                            <a:schemeClr val="tx1"/>
                          </a:solidFill>
                          <a:effectLst/>
                          <a:latin typeface="Segoe UI" panose="020B0502040204020203" pitchFamily="34" charset="0"/>
                        </a:rPr>
                        <a:t>Service Mesh​</a:t>
                      </a:r>
                      <a:endParaRPr lang="en-AU" sz="1200" b="1"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None integrated – AKS docs cover Istio, Linkerd, Consul Connect​</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OpenShift Service Mesh (Istio) Operator​</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2919791"/>
                  </a:ext>
                </a:extLst>
              </a:tr>
              <a:tr h="417252">
                <a:tc>
                  <a:txBody>
                    <a:bodyPr/>
                    <a:lstStyle/>
                    <a:p>
                      <a:pPr algn="l" fontAlgn="base"/>
                      <a:r>
                        <a:rPr lang="en-AU" sz="1200" b="1" i="0" dirty="0">
                          <a:solidFill>
                            <a:schemeClr val="tx1"/>
                          </a:solidFill>
                          <a:effectLst/>
                          <a:latin typeface="Segoe UI" panose="020B0502040204020203" pitchFamily="34" charset="0"/>
                        </a:rPr>
                        <a:t>Serverless </a:t>
                      </a:r>
                      <a:r>
                        <a:rPr lang="en-AU" sz="1200" b="1" i="0" dirty="0" err="1">
                          <a:solidFill>
                            <a:schemeClr val="tx1"/>
                          </a:solidFill>
                          <a:effectLst/>
                          <a:latin typeface="Segoe UI" panose="020B0502040204020203" pitchFamily="34" charset="0"/>
                        </a:rPr>
                        <a:t>FaaS</a:t>
                      </a:r>
                      <a:r>
                        <a:rPr lang="en-AU" sz="1200" b="1" i="0" dirty="0">
                          <a:solidFill>
                            <a:schemeClr val="tx1"/>
                          </a:solidFill>
                          <a:effectLst/>
                          <a:latin typeface="Segoe UI" panose="020B0502040204020203" pitchFamily="34" charset="0"/>
                        </a:rPr>
                        <a:t>​</a:t>
                      </a:r>
                      <a:endParaRPr lang="en-AU" sz="1200" b="1"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US" sz="1200" b="0" i="0">
                          <a:solidFill>
                            <a:schemeClr val="tx1"/>
                          </a:solidFill>
                          <a:effectLst/>
                          <a:latin typeface="Segoe UI" panose="020B0502040204020203" pitchFamily="34" charset="0"/>
                        </a:rPr>
                        <a:t>KEDA for event-driven workloads and scaling (including Azure Functions)​</a:t>
                      </a:r>
                      <a:endParaRPr lang="en-US" sz="1200" b="0" i="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0" i="0" dirty="0">
                          <a:solidFill>
                            <a:schemeClr val="tx1"/>
                          </a:solidFill>
                          <a:effectLst/>
                          <a:latin typeface="Segoe UI" panose="020B0502040204020203" pitchFamily="34" charset="0"/>
                        </a:rPr>
                        <a:t>OpenShift Serverless (</a:t>
                      </a:r>
                      <a:r>
                        <a:rPr lang="en-AU" sz="1200" b="0" i="0" dirty="0" err="1">
                          <a:solidFill>
                            <a:schemeClr val="tx1"/>
                          </a:solidFill>
                          <a:effectLst/>
                          <a:latin typeface="Segoe UI" panose="020B0502040204020203" pitchFamily="34" charset="0"/>
                        </a:rPr>
                        <a:t>Knative</a:t>
                      </a:r>
                      <a:r>
                        <a:rPr lang="en-AU" sz="1200" b="0" i="0" dirty="0">
                          <a:solidFill>
                            <a:schemeClr val="tx1"/>
                          </a:solidFill>
                          <a:effectLst/>
                          <a:latin typeface="Segoe UI" panose="020B0502040204020203" pitchFamily="34" charset="0"/>
                        </a:rPr>
                        <a:t>) Operator, KEDA Operator​</a:t>
                      </a:r>
                      <a:endParaRPr lang="en-AU" sz="1200" b="0" i="0" dirty="0">
                        <a:solidFill>
                          <a:schemeClr val="tx1"/>
                        </a:solidFill>
                        <a:effectLst/>
                      </a:endParaRPr>
                    </a:p>
                  </a:txBody>
                  <a:tcPr marL="59607" marR="59607" marT="29804" marB="2980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1355200"/>
                  </a:ext>
                </a:extLst>
              </a:tr>
            </a:tbl>
          </a:graphicData>
        </a:graphic>
      </p:graphicFrame>
      <p:sp>
        <p:nvSpPr>
          <p:cNvPr id="4" name="Rectangle 1">
            <a:extLst>
              <a:ext uri="{FF2B5EF4-FFF2-40B4-BE49-F238E27FC236}">
                <a16:creationId xmlns:a16="http://schemas.microsoft.com/office/drawing/2014/main" id="{A1184B68-A100-E304-AEB6-12427601B754}"/>
              </a:ext>
            </a:extLst>
          </p:cNvPr>
          <p:cNvSpPr>
            <a:spLocks noChangeArrowheads="1"/>
          </p:cNvSpPr>
          <p:nvPr/>
        </p:nvSpPr>
        <p:spPr bwMode="auto">
          <a:xfrm>
            <a:off x="3960813" y="1660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52632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Scenario</a:t>
            </a:r>
            <a:endParaRPr lang="en-US" dirty="0"/>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a:cs typeface="Segoe UI"/>
              </a:rPr>
              <a:t>The customer has an existing web app that they want to modernize and run it with ARO</a:t>
            </a:r>
          </a:p>
          <a:p>
            <a:r>
              <a:rPr lang="en-US" sz="3200" dirty="0">
                <a:latin typeface="Segoe UI"/>
                <a:cs typeface="Segoe UI"/>
              </a:rPr>
              <a:t>The application is a smoothie ratings website</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Get them to deploy this application onto ARO and operationalize it!</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908258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Pricing</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3" name="Table 2">
            <a:extLst>
              <a:ext uri="{FF2B5EF4-FFF2-40B4-BE49-F238E27FC236}">
                <a16:creationId xmlns:a16="http://schemas.microsoft.com/office/drawing/2014/main" id="{B74DB967-F5BB-167D-8697-2CD118742EA8}"/>
              </a:ext>
            </a:extLst>
          </p:cNvPr>
          <p:cNvGraphicFramePr>
            <a:graphicFrameLocks noGrp="1"/>
          </p:cNvGraphicFramePr>
          <p:nvPr>
            <p:extLst>
              <p:ext uri="{D42A27DB-BD31-4B8C-83A1-F6EECF244321}">
                <p14:modId xmlns:p14="http://schemas.microsoft.com/office/powerpoint/2010/main" val="1915633190"/>
              </p:ext>
            </p:extLst>
          </p:nvPr>
        </p:nvGraphicFramePr>
        <p:xfrm>
          <a:off x="730708" y="1825625"/>
          <a:ext cx="10887551" cy="4736898"/>
        </p:xfrm>
        <a:graphic>
          <a:graphicData uri="http://schemas.openxmlformats.org/drawingml/2006/table">
            <a:tbl>
              <a:tblPr/>
              <a:tblGrid>
                <a:gridCol w="1144196">
                  <a:extLst>
                    <a:ext uri="{9D8B030D-6E8A-4147-A177-3AD203B41FA5}">
                      <a16:colId xmlns:a16="http://schemas.microsoft.com/office/drawing/2014/main" val="2393224443"/>
                    </a:ext>
                  </a:extLst>
                </a:gridCol>
                <a:gridCol w="5240511">
                  <a:extLst>
                    <a:ext uri="{9D8B030D-6E8A-4147-A177-3AD203B41FA5}">
                      <a16:colId xmlns:a16="http://schemas.microsoft.com/office/drawing/2014/main" val="1928365965"/>
                    </a:ext>
                  </a:extLst>
                </a:gridCol>
                <a:gridCol w="4502844">
                  <a:extLst>
                    <a:ext uri="{9D8B030D-6E8A-4147-A177-3AD203B41FA5}">
                      <a16:colId xmlns:a16="http://schemas.microsoft.com/office/drawing/2014/main" val="474480392"/>
                    </a:ext>
                  </a:extLst>
                </a:gridCol>
              </a:tblGrid>
              <a:tr h="385560">
                <a:tc>
                  <a:txBody>
                    <a:bodyPr/>
                    <a:lstStyle/>
                    <a:p>
                      <a:pPr algn="l" fontAlgn="base"/>
                      <a:endParaRPr lang="en-AU" sz="1200" b="1"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1" i="0" dirty="0">
                          <a:solidFill>
                            <a:schemeClr val="tx1"/>
                          </a:solidFill>
                          <a:effectLst/>
                          <a:latin typeface="Arial" panose="020B0604020202020204" pitchFamily="34" charset="0"/>
                        </a:rPr>
                        <a:t>AKS</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1" i="0" dirty="0">
                          <a:solidFill>
                            <a:schemeClr val="tx1"/>
                          </a:solidFill>
                          <a:effectLst/>
                          <a:latin typeface="Arial" panose="020B0604020202020204" pitchFamily="34" charset="0"/>
                        </a:rPr>
                        <a:t>ARO</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8964194"/>
                  </a:ext>
                </a:extLst>
              </a:tr>
              <a:tr h="769074">
                <a:tc>
                  <a:txBody>
                    <a:bodyPr/>
                    <a:lstStyle/>
                    <a:p>
                      <a:pPr algn="l" fontAlgn="base"/>
                      <a:r>
                        <a:rPr lang="en-AU" sz="1200" b="1" i="0" dirty="0">
                          <a:solidFill>
                            <a:schemeClr val="tx1"/>
                          </a:solidFill>
                          <a:effectLst/>
                          <a:latin typeface="Segoe UI" panose="020B0502040204020203" pitchFamily="34" charset="0"/>
                        </a:rPr>
                        <a:t>Billing​</a:t>
                      </a:r>
                      <a:endParaRPr lang="en-AU" sz="1200" b="1"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a:rPr>
                        <a:t>Fully integrated into Azure bill​</a:t>
                      </a:r>
                    </a:p>
                    <a:p>
                      <a:pPr algn="l" fontAlgn="base">
                        <a:buFont typeface="Arial" panose="020B0604020202020204" pitchFamily="34" charset="0"/>
                        <a:buChar char="•"/>
                      </a:pPr>
                      <a:r>
                        <a:rPr lang="en-US" sz="1200" b="0" i="0" dirty="0">
                          <a:solidFill>
                            <a:schemeClr val="tx1"/>
                          </a:solidFill>
                          <a:effectLst/>
                          <a:latin typeface="Segoe UI"/>
                        </a:rPr>
                        <a:t>Pay-as-you-go + Reserved Instance pricing​</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Fully integrated into Azure bill - single bill for two vendor services/products​</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Pay-as-you-go + Reserved Instance pricing​</a:t>
                      </a:r>
                      <a:endParaRPr lang="en-US" sz="1200" b="0" i="0" dirty="0">
                        <a:solidFill>
                          <a:schemeClr val="tx1"/>
                        </a:solidFill>
                        <a:effectLst/>
                        <a:latin typeface="Arial" panose="020B0604020202020204" pitchFamily="34" charset="0"/>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30407"/>
                  </a:ext>
                </a:extLst>
              </a:tr>
              <a:tr h="627402">
                <a:tc>
                  <a:txBody>
                    <a:bodyPr/>
                    <a:lstStyle/>
                    <a:p>
                      <a:pPr algn="l" fontAlgn="base"/>
                      <a:r>
                        <a:rPr lang="en-AU" sz="1200" b="1" i="0" dirty="0">
                          <a:solidFill>
                            <a:schemeClr val="tx1"/>
                          </a:solidFill>
                          <a:effectLst/>
                          <a:latin typeface="Segoe UI" panose="020B0502040204020203" pitchFamily="34" charset="0"/>
                        </a:rPr>
                        <a:t>Control Plane​</a:t>
                      </a:r>
                      <a:endParaRPr lang="en-AU" sz="1200" b="1"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a:rPr>
                        <a:t>Free of charge​</a:t>
                      </a:r>
                    </a:p>
                    <a:p>
                      <a:pPr algn="l" fontAlgn="base">
                        <a:buFont typeface="Arial" panose="020B0604020202020204" pitchFamily="34" charset="0"/>
                        <a:buChar char="•"/>
                      </a:pPr>
                      <a:r>
                        <a:rPr lang="en-US" sz="1200" b="0" i="0" dirty="0">
                          <a:solidFill>
                            <a:schemeClr val="tx1"/>
                          </a:solidFill>
                          <a:effectLst/>
                          <a:latin typeface="Segoe UI"/>
                        </a:rPr>
                        <a:t>Standard with Paid Uptime SLA – USD$0.10  per cluster per hour​</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Charge for Azure infra resources only​</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Master nodes 3 x D8s_v3 minimum​</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RI for master nodes (1yr, 3yr)​</a:t>
                      </a:r>
                      <a:endParaRPr lang="en-US" sz="1200" b="0" i="0" dirty="0">
                        <a:solidFill>
                          <a:schemeClr val="tx1"/>
                        </a:solidFill>
                        <a:effectLst/>
                        <a:latin typeface="Arial" panose="020B0604020202020204" pitchFamily="34" charset="0"/>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1266399"/>
                  </a:ext>
                </a:extLst>
              </a:tr>
              <a:tr h="2185788">
                <a:tc>
                  <a:txBody>
                    <a:bodyPr/>
                    <a:lstStyle/>
                    <a:p>
                      <a:pPr algn="l" fontAlgn="base"/>
                      <a:r>
                        <a:rPr lang="en-AU" sz="1200" b="1" i="0" dirty="0">
                          <a:solidFill>
                            <a:schemeClr val="tx1"/>
                          </a:solidFill>
                          <a:effectLst/>
                          <a:latin typeface="Segoe UI" panose="020B0502040204020203" pitchFamily="34" charset="0"/>
                        </a:rPr>
                        <a:t>App Nodes​</a:t>
                      </a:r>
                      <a:endParaRPr lang="en-AU" sz="1200" b="1"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AU" sz="1200" b="0" i="0" dirty="0">
                          <a:solidFill>
                            <a:schemeClr val="tx1"/>
                          </a:solidFill>
                          <a:effectLst/>
                          <a:latin typeface="Segoe UI"/>
                        </a:rPr>
                        <a:t>Charge for Azure infra resources​</a:t>
                      </a:r>
                    </a:p>
                    <a:p>
                      <a:pPr algn="l" fontAlgn="base">
                        <a:buFont typeface="Arial" panose="020B0604020202020204" pitchFamily="34" charset="0"/>
                        <a:buChar char="•"/>
                      </a:pPr>
                      <a:r>
                        <a:rPr lang="en-AU" sz="1200" b="0" i="0" dirty="0">
                          <a:solidFill>
                            <a:schemeClr val="tx1"/>
                          </a:solidFill>
                          <a:effectLst/>
                          <a:latin typeface="Segoe UI"/>
                        </a:rPr>
                        <a:t>RI for worker nodes (1yr, 3yr)​</a:t>
                      </a:r>
                    </a:p>
                    <a:p>
                      <a:pPr algn="l" fontAlgn="base">
                        <a:buFont typeface="Arial" panose="020B0604020202020204" pitchFamily="34" charset="0"/>
                        <a:buChar char="•"/>
                      </a:pPr>
                      <a:r>
                        <a:rPr lang="en-AU" sz="1200" b="0" i="0" dirty="0">
                          <a:solidFill>
                            <a:schemeClr val="tx1"/>
                          </a:solidFill>
                          <a:effectLst/>
                          <a:latin typeface="Segoe UI"/>
                        </a:rPr>
                        <a:t>No Linux OS licensing costs​</a:t>
                      </a:r>
                    </a:p>
                    <a:p>
                      <a:pPr algn="l" fontAlgn="base">
                        <a:buFont typeface="Arial" panose="020B0604020202020204" pitchFamily="34" charset="0"/>
                        <a:buChar char="•"/>
                      </a:pPr>
                      <a:r>
                        <a:rPr lang="en-AU" sz="1200" b="0" i="0" dirty="0">
                          <a:solidFill>
                            <a:schemeClr val="tx1"/>
                          </a:solidFill>
                          <a:effectLst/>
                          <a:latin typeface="Segoe UI"/>
                        </a:rPr>
                        <a:t>Windows OS licensing included in hourly charge as per IaaS VMs​</a:t>
                      </a:r>
                    </a:p>
                    <a:p>
                      <a:pPr algn="l" fontAlgn="base">
                        <a:buFont typeface="Arial" panose="020B0604020202020204" pitchFamily="34" charset="0"/>
                        <a:buChar char="•"/>
                      </a:pPr>
                      <a:r>
                        <a:rPr lang="en-AU" sz="1200" b="0" i="0" dirty="0">
                          <a:solidFill>
                            <a:schemeClr val="tx1"/>
                          </a:solidFill>
                          <a:effectLst/>
                          <a:latin typeface="Segoe UI"/>
                        </a:rPr>
                        <a:t>Spot pricing supported for Spot node pools (up to 90% discount)​</a:t>
                      </a:r>
                    </a:p>
                    <a:p>
                      <a:pPr algn="l" fontAlgn="base">
                        <a:buFont typeface="Arial" panose="020B0604020202020204" pitchFamily="34" charset="0"/>
                        <a:buChar char="•"/>
                      </a:pPr>
                      <a:r>
                        <a:rPr lang="en-AU" sz="1200" b="0" i="0" dirty="0">
                          <a:solidFill>
                            <a:schemeClr val="tx1"/>
                          </a:solidFill>
                          <a:effectLst/>
                          <a:latin typeface="Segoe UI"/>
                        </a:rPr>
                        <a:t>Virtual Nodes supports Serverless (pay for use) pricing via Container Instances​</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GB" sz="1200" b="0" i="0" dirty="0">
                          <a:solidFill>
                            <a:schemeClr val="tx1"/>
                          </a:solidFill>
                          <a:effectLst/>
                          <a:latin typeface="Segoe UI" panose="020B0502040204020203" pitchFamily="34" charset="0"/>
                        </a:rPr>
                        <a:t> Charge for Azure infra resources + OpenShift subscription fee (per hour)​</a:t>
                      </a:r>
                      <a:endParaRPr lang="en-GB"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dirty="0">
                          <a:solidFill>
                            <a:schemeClr val="tx1"/>
                          </a:solidFill>
                          <a:effectLst/>
                          <a:latin typeface="Segoe UI" panose="020B0502040204020203" pitchFamily="34" charset="0"/>
                        </a:rPr>
                        <a:t> App nodes 3 x D4s_v3 minimum​</a:t>
                      </a:r>
                      <a:endParaRPr lang="en-GB"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dirty="0">
                          <a:solidFill>
                            <a:schemeClr val="tx1"/>
                          </a:solidFill>
                          <a:effectLst/>
                          <a:latin typeface="Segoe UI" panose="020B0502040204020203" pitchFamily="34" charset="0"/>
                        </a:rPr>
                        <a:t> RI for app nodes (1yr – infra, 1yr - OpenShift subscription)​</a:t>
                      </a:r>
                      <a:endParaRPr lang="en-GB" sz="1200" b="0" i="0" dirty="0">
                        <a:solidFill>
                          <a:schemeClr val="tx1"/>
                        </a:solidFill>
                        <a:effectLst/>
                        <a:latin typeface="Arial" panose="020B0604020202020204" pitchFamily="34" charset="0"/>
                      </a:endParaRPr>
                    </a:p>
                    <a:p>
                      <a:pPr algn="l" fontAlgn="base"/>
                      <a:r>
                        <a:rPr lang="en-GB" sz="1200" b="0" i="0" dirty="0">
                          <a:solidFill>
                            <a:schemeClr val="tx1"/>
                          </a:solidFill>
                          <a:effectLst/>
                          <a:latin typeface="Segoe UI" panose="020B0502040204020203" pitchFamily="34" charset="0"/>
                        </a:rPr>
                        <a:t>​</a:t>
                      </a:r>
                      <a:endParaRPr lang="en-GB" sz="1200" b="0"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463649"/>
                  </a:ext>
                </a:extLst>
              </a:tr>
              <a:tr h="769074">
                <a:tc>
                  <a:txBody>
                    <a:bodyPr/>
                    <a:lstStyle/>
                    <a:p>
                      <a:pPr algn="l" fontAlgn="base"/>
                      <a:r>
                        <a:rPr lang="en-AU" sz="1200" b="1" i="0" dirty="0">
                          <a:solidFill>
                            <a:schemeClr val="tx1"/>
                          </a:solidFill>
                          <a:effectLst/>
                          <a:latin typeface="Segoe UI" panose="020B0502040204020203" pitchFamily="34" charset="0"/>
                        </a:rPr>
                        <a:t>Miscellaneous​</a:t>
                      </a:r>
                      <a:endParaRPr lang="en-AU" sz="1200" b="1" i="0" dirty="0">
                        <a:solidFill>
                          <a:schemeClr val="tx1"/>
                        </a:solidFill>
                        <a:effectLst/>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a:rPr>
                        <a:t>Hourly rate for a 3 node (Standard D4s v3) cluster with Uptime SLA is ~US$0.70 per hour​</a:t>
                      </a: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Hourly rate is around ~US$4.00 for a minimum cluster (3 x D8s v3, 3 x D4s v3), ~5-6X of AKS cost.​</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 Existing OCP subscription can NOT be applied to ARO​</a:t>
                      </a:r>
                      <a:endParaRPr lang="en-US" sz="1200" b="0" i="0" dirty="0">
                        <a:solidFill>
                          <a:schemeClr val="tx1"/>
                        </a:solidFill>
                        <a:effectLst/>
                        <a:latin typeface="Arial" panose="020B0604020202020204" pitchFamily="34" charset="0"/>
                      </a:endParaRPr>
                    </a:p>
                  </a:txBody>
                  <a:tcPr marL="60716" marR="60716" marT="30358" marB="3035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9184617"/>
                  </a:ext>
                </a:extLst>
              </a:tr>
            </a:tbl>
          </a:graphicData>
        </a:graphic>
      </p:graphicFrame>
      <p:sp>
        <p:nvSpPr>
          <p:cNvPr id="4" name="Rectangle 1">
            <a:extLst>
              <a:ext uri="{FF2B5EF4-FFF2-40B4-BE49-F238E27FC236}">
                <a16:creationId xmlns:a16="http://schemas.microsoft.com/office/drawing/2014/main" id="{571C3376-6307-405E-BF69-4CE4A75BA337}"/>
              </a:ext>
            </a:extLst>
          </p:cNvPr>
          <p:cNvSpPr>
            <a:spLocks noChangeArrowheads="1"/>
          </p:cNvSpPr>
          <p:nvPr/>
        </p:nvSpPr>
        <p:spPr bwMode="auto">
          <a:xfrm>
            <a:off x="39116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75098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Example Pricing</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4" name="Rectangle 1">
            <a:extLst>
              <a:ext uri="{FF2B5EF4-FFF2-40B4-BE49-F238E27FC236}">
                <a16:creationId xmlns:a16="http://schemas.microsoft.com/office/drawing/2014/main" id="{571C3376-6307-405E-BF69-4CE4A75BA337}"/>
              </a:ext>
            </a:extLst>
          </p:cNvPr>
          <p:cNvSpPr>
            <a:spLocks noChangeArrowheads="1"/>
          </p:cNvSpPr>
          <p:nvPr/>
        </p:nvSpPr>
        <p:spPr bwMode="auto">
          <a:xfrm>
            <a:off x="3911600" y="1825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aphicFrame>
        <p:nvGraphicFramePr>
          <p:cNvPr id="5" name="Table 4">
            <a:extLst>
              <a:ext uri="{FF2B5EF4-FFF2-40B4-BE49-F238E27FC236}">
                <a16:creationId xmlns:a16="http://schemas.microsoft.com/office/drawing/2014/main" id="{EAE1D629-290C-1475-AD58-604D903B1069}"/>
              </a:ext>
            </a:extLst>
          </p:cNvPr>
          <p:cNvGraphicFramePr>
            <a:graphicFrameLocks noGrp="1"/>
          </p:cNvGraphicFramePr>
          <p:nvPr>
            <p:extLst>
              <p:ext uri="{D42A27DB-BD31-4B8C-83A1-F6EECF244321}">
                <p14:modId xmlns:p14="http://schemas.microsoft.com/office/powerpoint/2010/main" val="1473915935"/>
              </p:ext>
            </p:extLst>
          </p:nvPr>
        </p:nvGraphicFramePr>
        <p:xfrm>
          <a:off x="719822" y="1672839"/>
          <a:ext cx="10050717" cy="4791702"/>
        </p:xfrm>
        <a:graphic>
          <a:graphicData uri="http://schemas.openxmlformats.org/drawingml/2006/table">
            <a:tbl>
              <a:tblPr/>
              <a:tblGrid>
                <a:gridCol w="1690161">
                  <a:extLst>
                    <a:ext uri="{9D8B030D-6E8A-4147-A177-3AD203B41FA5}">
                      <a16:colId xmlns:a16="http://schemas.microsoft.com/office/drawing/2014/main" val="1544303322"/>
                    </a:ext>
                  </a:extLst>
                </a:gridCol>
                <a:gridCol w="2961174">
                  <a:extLst>
                    <a:ext uri="{9D8B030D-6E8A-4147-A177-3AD203B41FA5}">
                      <a16:colId xmlns:a16="http://schemas.microsoft.com/office/drawing/2014/main" val="1639736885"/>
                    </a:ext>
                  </a:extLst>
                </a:gridCol>
                <a:gridCol w="1311745">
                  <a:extLst>
                    <a:ext uri="{9D8B030D-6E8A-4147-A177-3AD203B41FA5}">
                      <a16:colId xmlns:a16="http://schemas.microsoft.com/office/drawing/2014/main" val="1134655204"/>
                    </a:ext>
                  </a:extLst>
                </a:gridCol>
                <a:gridCol w="2801566">
                  <a:extLst>
                    <a:ext uri="{9D8B030D-6E8A-4147-A177-3AD203B41FA5}">
                      <a16:colId xmlns:a16="http://schemas.microsoft.com/office/drawing/2014/main" val="4215312043"/>
                    </a:ext>
                  </a:extLst>
                </a:gridCol>
                <a:gridCol w="1286071">
                  <a:extLst>
                    <a:ext uri="{9D8B030D-6E8A-4147-A177-3AD203B41FA5}">
                      <a16:colId xmlns:a16="http://schemas.microsoft.com/office/drawing/2014/main" val="4265778169"/>
                    </a:ext>
                  </a:extLst>
                </a:gridCol>
              </a:tblGrid>
              <a:tr h="624498">
                <a:tc>
                  <a:txBody>
                    <a:bodyPr/>
                    <a:lstStyle/>
                    <a:p>
                      <a:pPr algn="l" fontAlgn="base"/>
                      <a:r>
                        <a:rPr lang="en-AU" sz="1200" b="1" i="0">
                          <a:solidFill>
                            <a:srgbClr val="000000"/>
                          </a:solidFill>
                          <a:effectLst/>
                          <a:latin typeface="Segoe UI" panose="020B0502040204020203" pitchFamily="34" charset="0"/>
                        </a:rPr>
                        <a:t>Item​</a:t>
                      </a:r>
                      <a:endParaRPr lang="en-AU" sz="1200" b="1" i="0">
                        <a:solidFill>
                          <a:srgbClr val="000000"/>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83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r>
                        <a:rPr lang="en-AU" sz="1200" b="1" i="0">
                          <a:solidFill>
                            <a:srgbClr val="000000"/>
                          </a:solidFill>
                          <a:effectLst/>
                          <a:latin typeface="Segoe UI" panose="020B0502040204020203" pitchFamily="34" charset="0"/>
                        </a:rPr>
                        <a:t>AKS​</a:t>
                      </a:r>
                      <a:endParaRPr lang="en-AU" sz="1200" b="1" i="0">
                        <a:solidFill>
                          <a:srgbClr val="000000"/>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83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l" fontAlgn="base"/>
                      <a:r>
                        <a:rPr lang="en-AU" sz="1200" b="1" i="0">
                          <a:solidFill>
                            <a:srgbClr val="000000"/>
                          </a:solidFill>
                          <a:effectLst/>
                          <a:latin typeface="Segoe UI" panose="020B0502040204020203" pitchFamily="34" charset="0"/>
                        </a:rPr>
                        <a:t>Monthly Charge​</a:t>
                      </a:r>
                      <a:endParaRPr lang="en-AU" sz="1200" b="1" i="0">
                        <a:solidFill>
                          <a:srgbClr val="000000"/>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83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70C0"/>
                    </a:solidFill>
                  </a:tcPr>
                </a:tc>
                <a:tc>
                  <a:txBody>
                    <a:bodyPr/>
                    <a:lstStyle/>
                    <a:p>
                      <a:pPr algn="l" fontAlgn="base"/>
                      <a:r>
                        <a:rPr lang="en-AU" sz="1200" b="1" i="0" dirty="0">
                          <a:solidFill>
                            <a:srgbClr val="000000"/>
                          </a:solidFill>
                          <a:effectLst/>
                          <a:latin typeface="Segoe UI" panose="020B0502040204020203" pitchFamily="34" charset="0"/>
                        </a:rPr>
                        <a:t>ARO​</a:t>
                      </a:r>
                      <a:endParaRPr lang="en-AU" sz="1200" b="1" i="0" dirty="0">
                        <a:solidFill>
                          <a:srgbClr val="000000"/>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83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00"/>
                    </a:solidFill>
                  </a:tcPr>
                </a:tc>
                <a:tc>
                  <a:txBody>
                    <a:bodyPr/>
                    <a:lstStyle/>
                    <a:p>
                      <a:pPr algn="l" fontAlgn="base"/>
                      <a:r>
                        <a:rPr lang="en-AU" sz="1200" b="1" i="0">
                          <a:solidFill>
                            <a:srgbClr val="000000"/>
                          </a:solidFill>
                          <a:effectLst/>
                          <a:latin typeface="Segoe UI" panose="020B0502040204020203" pitchFamily="34" charset="0"/>
                        </a:rPr>
                        <a:t>Monthly Charge​</a:t>
                      </a:r>
                      <a:endParaRPr lang="en-AU" sz="1200" b="1" i="0">
                        <a:solidFill>
                          <a:srgbClr val="000000"/>
                        </a:solidFill>
                        <a:effectLst/>
                      </a:endParaRPr>
                    </a:p>
                    <a:p>
                      <a:pPr algn="l" fontAlgn="base"/>
                      <a:r>
                        <a:rPr lang="en-AU" sz="1200" b="1" i="0">
                          <a:solidFill>
                            <a:srgbClr val="000000"/>
                          </a:solidFill>
                          <a:effectLst/>
                          <a:latin typeface="Segoe UI" panose="020B0502040204020203" pitchFamily="34" charset="0"/>
                        </a:rPr>
                        <a:t>​</a:t>
                      </a:r>
                      <a:endParaRPr lang="en-AU" sz="1200" b="1" i="0">
                        <a:solidFill>
                          <a:srgbClr val="000000"/>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83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0000"/>
                    </a:solidFill>
                  </a:tcPr>
                </a:tc>
                <a:extLst>
                  <a:ext uri="{0D108BD9-81ED-4DB2-BD59-A6C34878D82A}">
                    <a16:rowId xmlns:a16="http://schemas.microsoft.com/office/drawing/2014/main" val="1712590013"/>
                  </a:ext>
                </a:extLst>
              </a:tr>
              <a:tr h="322321">
                <a:tc>
                  <a:txBody>
                    <a:bodyPr/>
                    <a:lstStyle/>
                    <a:p>
                      <a:pPr algn="l" fontAlgn="base"/>
                      <a:r>
                        <a:rPr lang="en-AU" sz="1200" b="1" i="0">
                          <a:solidFill>
                            <a:srgbClr val="FFFFFF"/>
                          </a:solidFill>
                          <a:effectLst/>
                          <a:latin typeface="Segoe UI" panose="020B0502040204020203" pitchFamily="34" charset="0"/>
                        </a:rPr>
                        <a:t>Control Plane​</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AU" sz="1200" b="0" i="0">
                          <a:solidFill>
                            <a:srgbClr val="FFFFFF"/>
                          </a:solidFill>
                          <a:effectLst/>
                          <a:latin typeface="Segoe UI" panose="020B0502040204020203" pitchFamily="34" charset="0"/>
                        </a:rPr>
                        <a:t>Uptime SLA​</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AU" sz="1200" b="0" i="0">
                          <a:solidFill>
                            <a:srgbClr val="FFFFFF"/>
                          </a:solidFill>
                          <a:effectLst/>
                          <a:latin typeface="Segoe UI" panose="020B0502040204020203" pitchFamily="34" charset="0"/>
                        </a:rPr>
                        <a:t>73.00​</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AU" sz="1200" b="0" i="0">
                          <a:solidFill>
                            <a:srgbClr val="FFFFFF"/>
                          </a:solidFill>
                          <a:effectLst/>
                          <a:latin typeface="Segoe UI" panose="020B0502040204020203" pitchFamily="34" charset="0"/>
                        </a:rPr>
                        <a:t>3 x D8s v3 (8 vCPU, 32 GB RAM)​</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AU" sz="1200" b="0" i="0">
                          <a:solidFill>
                            <a:srgbClr val="FFFFFF"/>
                          </a:solidFill>
                          <a:effectLst/>
                          <a:latin typeface="Segoe UI" panose="020B0502040204020203" pitchFamily="34" charset="0"/>
                        </a:rPr>
                        <a:t>840.96​</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3963471976"/>
                  </a:ext>
                </a:extLst>
              </a:tr>
              <a:tr h="453264">
                <a:tc>
                  <a:txBody>
                    <a:bodyPr/>
                    <a:lstStyle/>
                    <a:p>
                      <a:pPr algn="l" fontAlgn="base"/>
                      <a:r>
                        <a:rPr lang="en-AU" sz="1200" b="1" i="0">
                          <a:solidFill>
                            <a:srgbClr val="FFFFFF"/>
                          </a:solidFill>
                          <a:effectLst/>
                          <a:latin typeface="Segoe UI" panose="020B0502040204020203" pitchFamily="34" charset="0"/>
                        </a:rPr>
                        <a:t>App Nodes​</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buFont typeface="Arial" panose="020B0604020202020204" pitchFamily="34" charset="0"/>
                        <a:buChar char="•"/>
                      </a:pPr>
                      <a:r>
                        <a:rPr lang="nl-NL" sz="1200" b="0" i="0" dirty="0">
                          <a:solidFill>
                            <a:srgbClr val="FFFFFF"/>
                          </a:solidFill>
                          <a:effectLst/>
                          <a:latin typeface="Segoe UI" panose="020B0502040204020203" pitchFamily="34" charset="0"/>
                        </a:rPr>
                        <a:t>1 node pool – Linux​</a:t>
                      </a:r>
                      <a:endParaRPr lang="nl-NL" sz="1200" b="0" i="0" dirty="0">
                        <a:solidFill>
                          <a:srgbClr val="FFFFFF"/>
                        </a:solidFill>
                        <a:effectLst/>
                        <a:latin typeface="Arial" panose="020B0604020202020204" pitchFamily="34" charset="0"/>
                      </a:endParaRPr>
                    </a:p>
                    <a:p>
                      <a:pPr algn="l" fontAlgn="base">
                        <a:buFont typeface="Arial" panose="020B0604020202020204" pitchFamily="34" charset="0"/>
                        <a:buChar char="•"/>
                      </a:pPr>
                      <a:r>
                        <a:rPr lang="nl-NL" sz="1200" b="0" i="0" dirty="0">
                          <a:solidFill>
                            <a:srgbClr val="FFFFFF"/>
                          </a:solidFill>
                          <a:effectLst/>
                          <a:latin typeface="Segoe UI" panose="020B0502040204020203" pitchFamily="34" charset="0"/>
                        </a:rPr>
                        <a:t>3 x D4s v3 (4 vCPU, 16GB RAM)​</a:t>
                      </a:r>
                      <a:endParaRPr lang="nl-NL" sz="1200" b="0" i="0" dirty="0">
                        <a:solidFill>
                          <a:srgbClr val="FFFFFF"/>
                        </a:solidFill>
                        <a:effectLst/>
                        <a:latin typeface="Arial" panose="020B0604020202020204" pitchFamily="34" charset="0"/>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GB" sz="1200" b="0" i="0">
                          <a:solidFill>
                            <a:srgbClr val="FFFFFF"/>
                          </a:solidFill>
                          <a:effectLst/>
                          <a:latin typeface="Segoe UI" panose="020B0502040204020203" pitchFamily="34" charset="0"/>
                        </a:rPr>
                        <a:t>420.48​</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AU" sz="1200" b="0" i="0">
                          <a:solidFill>
                            <a:srgbClr val="FFFFFF"/>
                          </a:solidFill>
                          <a:effectLst/>
                          <a:latin typeface="Segoe UI" panose="020B0502040204020203" pitchFamily="34" charset="0"/>
                        </a:rPr>
                        <a:t>3 x D4s v3 (4 vCPU, 16GB RAM)​</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AU" sz="1200" b="0" i="0">
                          <a:solidFill>
                            <a:srgbClr val="FFFFFF"/>
                          </a:solidFill>
                          <a:effectLst/>
                          <a:latin typeface="Segoe UI" panose="020B0502040204020203" pitchFamily="34" charset="0"/>
                        </a:rPr>
                        <a:t>420.48​</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2476234861"/>
                  </a:ext>
                </a:extLst>
              </a:tr>
              <a:tr h="322321">
                <a:tc>
                  <a:txBody>
                    <a:bodyPr/>
                    <a:lstStyle/>
                    <a:p>
                      <a:pPr algn="l" fontAlgn="base"/>
                      <a:r>
                        <a:rPr lang="en-AU" sz="1200" b="1" i="0">
                          <a:solidFill>
                            <a:srgbClr val="FFFFFF"/>
                          </a:solidFill>
                          <a:effectLst/>
                          <a:latin typeface="Segoe UI" panose="020B0502040204020203" pitchFamily="34" charset="0"/>
                        </a:rPr>
                        <a:t>Subscriptions​</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GB" sz="1200" b="0" i="0">
                          <a:solidFill>
                            <a:srgbClr val="FFFFFF"/>
                          </a:solidFill>
                          <a:effectLst/>
                          <a:latin typeface="Segoe UI" panose="020B0502040204020203" pitchFamily="34" charset="0"/>
                        </a:rPr>
                        <a:t>N/A​</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auto"/>
                      <a:r>
                        <a:rPr lang="en-GB" sz="1200" b="0" i="0">
                          <a:solidFill>
                            <a:srgbClr val="FFFFFF"/>
                          </a:solidFill>
                          <a:effectLst/>
                          <a:latin typeface="Segoe UI" panose="020B0502040204020203" pitchFamily="34" charset="0"/>
                        </a:rPr>
                        <a:t>​</a:t>
                      </a: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GB" sz="1200" b="0" i="0">
                          <a:solidFill>
                            <a:srgbClr val="FFFFFF"/>
                          </a:solidFill>
                          <a:effectLst/>
                          <a:latin typeface="Segoe UI" panose="020B0502040204020203" pitchFamily="34" charset="0"/>
                        </a:rPr>
                        <a:t>OpenShift 4 PAYG Subscription​</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GB" sz="1200" b="0" i="0">
                          <a:solidFill>
                            <a:srgbClr val="FFFFFF"/>
                          </a:solidFill>
                          <a:effectLst/>
                          <a:latin typeface="Segoe UI" panose="020B0502040204020203" pitchFamily="34" charset="0"/>
                        </a:rPr>
                        <a:t>1666.59​</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4183144472"/>
                  </a:ext>
                </a:extLst>
              </a:tr>
              <a:tr h="715150">
                <a:tc>
                  <a:txBody>
                    <a:bodyPr/>
                    <a:lstStyle/>
                    <a:p>
                      <a:pPr algn="l" fontAlgn="base"/>
                      <a:r>
                        <a:rPr lang="en-AU" sz="1200" b="1" i="0">
                          <a:solidFill>
                            <a:srgbClr val="FFFFFF"/>
                          </a:solidFill>
                          <a:effectLst/>
                          <a:latin typeface="Segoe UI" panose="020B0502040204020203" pitchFamily="34" charset="0"/>
                        </a:rPr>
                        <a:t>Storage​</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US" sz="1200" b="0" i="0">
                          <a:solidFill>
                            <a:srgbClr val="FFFFFF"/>
                          </a:solidFill>
                          <a:effectLst/>
                          <a:latin typeface="Segoe UI" panose="020B0502040204020203" pitchFamily="34" charset="0"/>
                        </a:rPr>
                        <a:t>Managed OS Disks​</a:t>
                      </a:r>
                      <a:endParaRPr lang="en-US" sz="1200" b="0" i="0">
                        <a:solidFill>
                          <a:srgbClr val="FFFFFF"/>
                        </a:solidFill>
                        <a:effectLst/>
                      </a:endParaRPr>
                    </a:p>
                    <a:p>
                      <a:pPr algn="l" fontAlgn="base"/>
                      <a:r>
                        <a:rPr lang="en-US" sz="1200" b="0" i="0">
                          <a:solidFill>
                            <a:srgbClr val="FFFFFF"/>
                          </a:solidFill>
                          <a:effectLst/>
                          <a:latin typeface="Segoe UI" panose="020B0502040204020203" pitchFamily="34" charset="0"/>
                        </a:rPr>
                        <a:t>- 3 x P10 128 GiB Premium SSD (Workers)​</a:t>
                      </a:r>
                      <a:endParaRPr lang="en-US"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GB" sz="1200" b="0" i="0">
                          <a:solidFill>
                            <a:srgbClr val="FFFFFF"/>
                          </a:solidFill>
                          <a:effectLst/>
                          <a:latin typeface="Segoe UI" panose="020B0502040204020203" pitchFamily="34" charset="0"/>
                        </a:rPr>
                        <a:t>59.13​</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AU" sz="1200" b="0" i="0">
                          <a:solidFill>
                            <a:srgbClr val="FFFFFF"/>
                          </a:solidFill>
                          <a:effectLst/>
                          <a:latin typeface="Segoe UI" panose="020B0502040204020203" pitchFamily="34" charset="0"/>
                        </a:rPr>
                        <a:t>Managed OS Disks​</a:t>
                      </a:r>
                      <a:endParaRPr lang="en-AU" sz="1200" b="0" i="0">
                        <a:solidFill>
                          <a:srgbClr val="FFFFFF"/>
                        </a:solidFill>
                        <a:effectLst/>
                      </a:endParaRPr>
                    </a:p>
                    <a:p>
                      <a:pPr algn="l" fontAlgn="base">
                        <a:buFont typeface="Arial" panose="020B0604020202020204" pitchFamily="34" charset="0"/>
                        <a:buChar char="•"/>
                      </a:pPr>
                      <a:r>
                        <a:rPr lang="en-AU" sz="1200" b="0" i="0">
                          <a:solidFill>
                            <a:srgbClr val="FFFFFF"/>
                          </a:solidFill>
                          <a:effectLst/>
                          <a:latin typeface="Segoe UI" panose="020B0502040204020203" pitchFamily="34" charset="0"/>
                        </a:rPr>
                        <a:t>3 x P30 1024 GiB Premium SSD (Masters)​</a:t>
                      </a:r>
                      <a:endParaRPr lang="en-AU" sz="1200" b="0" i="0">
                        <a:solidFill>
                          <a:srgbClr val="FFFFFF"/>
                        </a:solidFill>
                        <a:effectLst/>
                        <a:latin typeface="Arial" panose="020B0604020202020204" pitchFamily="34" charset="0"/>
                      </a:endParaRPr>
                    </a:p>
                    <a:p>
                      <a:pPr algn="l" fontAlgn="base">
                        <a:buFont typeface="Arial" panose="020B0604020202020204" pitchFamily="34" charset="0"/>
                        <a:buChar char="•"/>
                      </a:pPr>
                      <a:r>
                        <a:rPr lang="en-AU" sz="1200" b="0" i="0">
                          <a:solidFill>
                            <a:srgbClr val="FFFFFF"/>
                          </a:solidFill>
                          <a:effectLst/>
                          <a:latin typeface="Segoe UI" panose="020B0502040204020203" pitchFamily="34" charset="0"/>
                        </a:rPr>
                        <a:t>3 x P10 128 GiB Premium SSD (Workers)​</a:t>
                      </a:r>
                      <a:endParaRPr lang="en-AU" sz="1200" b="0" i="0">
                        <a:solidFill>
                          <a:srgbClr val="FFFFFF"/>
                        </a:solidFill>
                        <a:effectLst/>
                        <a:latin typeface="Arial" panose="020B0604020202020204" pitchFamily="34" charset="0"/>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AU" sz="1200" b="0" i="0">
                          <a:solidFill>
                            <a:srgbClr val="FFFFFF"/>
                          </a:solidFill>
                          <a:effectLst/>
                          <a:latin typeface="Segoe UI" panose="020B0502040204020203" pitchFamily="34" charset="0"/>
                        </a:rPr>
                        <a:t>464.44​</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3644702315"/>
                  </a:ext>
                </a:extLst>
              </a:tr>
              <a:tr h="977037">
                <a:tc>
                  <a:txBody>
                    <a:bodyPr/>
                    <a:lstStyle/>
                    <a:p>
                      <a:pPr algn="l" fontAlgn="base"/>
                      <a:r>
                        <a:rPr lang="en-AU" sz="1200" b="1" i="0">
                          <a:solidFill>
                            <a:srgbClr val="FFFFFF"/>
                          </a:solidFill>
                          <a:effectLst/>
                          <a:latin typeface="Segoe UI" panose="020B0502040204020203" pitchFamily="34" charset="0"/>
                        </a:rPr>
                        <a:t>Container Registry​</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US" sz="1200" b="0" i="0" dirty="0">
                          <a:solidFill>
                            <a:srgbClr val="FFFFFF"/>
                          </a:solidFill>
                          <a:effectLst/>
                          <a:latin typeface="Segoe UI" panose="020B0502040204020203" pitchFamily="34" charset="0"/>
                        </a:rPr>
                        <a:t>Azure Container Registry (Standard)​</a:t>
                      </a:r>
                      <a:endParaRPr lang="en-US" sz="1200" b="0" i="0" dirty="0">
                        <a:solidFill>
                          <a:srgbClr val="FFFFFF"/>
                        </a:solidFill>
                        <a:effectLst/>
                      </a:endParaRPr>
                    </a:p>
                    <a:p>
                      <a:pPr algn="l" fontAlgn="base">
                        <a:buFont typeface="Arial" panose="020B0604020202020204" pitchFamily="34" charset="0"/>
                        <a:buChar char="•"/>
                      </a:pPr>
                      <a:r>
                        <a:rPr lang="en-US" sz="1200" b="0" i="0" dirty="0">
                          <a:solidFill>
                            <a:srgbClr val="FFFFFF"/>
                          </a:solidFill>
                          <a:effectLst/>
                          <a:latin typeface="Segoe UI" panose="020B0502040204020203" pitchFamily="34" charset="0"/>
                        </a:rPr>
                        <a:t>500 GB storage​</a:t>
                      </a:r>
                      <a:endParaRPr lang="en-US" sz="1200" b="0" i="0" dirty="0">
                        <a:solidFill>
                          <a:srgbClr val="FFFFFF"/>
                        </a:solidFill>
                        <a:effectLst/>
                        <a:latin typeface="Arial" panose="020B0604020202020204" pitchFamily="34" charset="0"/>
                      </a:endParaRPr>
                    </a:p>
                    <a:p>
                      <a:pPr algn="l" fontAlgn="base">
                        <a:buFont typeface="Arial" panose="020B0604020202020204" pitchFamily="34" charset="0"/>
                        <a:buChar char="•"/>
                      </a:pPr>
                      <a:r>
                        <a:rPr lang="en-US" sz="1200" b="0" i="0" dirty="0">
                          <a:solidFill>
                            <a:srgbClr val="FFFFFF"/>
                          </a:solidFill>
                          <a:effectLst/>
                          <a:latin typeface="Segoe UI" panose="020B0502040204020203" pitchFamily="34" charset="0"/>
                        </a:rPr>
                        <a:t>30 min build per day, 2 CPUs​</a:t>
                      </a:r>
                      <a:endParaRPr lang="en-US" sz="1200" b="0" i="0" dirty="0">
                        <a:solidFill>
                          <a:srgbClr val="FFFFFF"/>
                        </a:solidFill>
                        <a:effectLst/>
                        <a:latin typeface="Arial" panose="020B0604020202020204" pitchFamily="34" charset="0"/>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GB" sz="1200" b="0" i="0">
                          <a:solidFill>
                            <a:srgbClr val="FFFFFF"/>
                          </a:solidFill>
                          <a:effectLst/>
                          <a:latin typeface="Segoe UI" panose="020B0502040204020203" pitchFamily="34" charset="0"/>
                        </a:rPr>
                        <a:t>75.20​</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l" fontAlgn="base"/>
                      <a:r>
                        <a:rPr lang="en-US" sz="1200" b="0" i="0">
                          <a:solidFill>
                            <a:srgbClr val="FFFFFF"/>
                          </a:solidFill>
                          <a:effectLst/>
                          <a:latin typeface="Segoe UI" panose="020B0502040204020203" pitchFamily="34" charset="0"/>
                        </a:rPr>
                        <a:t>OpenShift Container Registry (in cluster)​</a:t>
                      </a:r>
                      <a:endParaRPr lang="en-US" sz="1200" b="0" i="0">
                        <a:solidFill>
                          <a:srgbClr val="FFFFFF"/>
                        </a:solidFill>
                        <a:effectLst/>
                      </a:endParaRPr>
                    </a:p>
                    <a:p>
                      <a:pPr algn="l" fontAlgn="base"/>
                      <a:r>
                        <a:rPr lang="en-US" sz="1200" b="0" i="0">
                          <a:solidFill>
                            <a:srgbClr val="FFFFFF"/>
                          </a:solidFill>
                          <a:effectLst/>
                          <a:latin typeface="Segoe UI" panose="020B0502040204020203" pitchFamily="34" charset="0"/>
                        </a:rPr>
                        <a:t>​</a:t>
                      </a:r>
                      <a:endParaRPr lang="en-US" sz="1200" b="0" i="0">
                        <a:solidFill>
                          <a:srgbClr val="FFFFFF"/>
                        </a:solidFill>
                        <a:effectLst/>
                      </a:endParaRPr>
                    </a:p>
                    <a:p>
                      <a:pPr algn="l" fontAlgn="base"/>
                      <a:r>
                        <a:rPr lang="en-US" sz="1200" b="0" i="0">
                          <a:solidFill>
                            <a:srgbClr val="FFFFFF"/>
                          </a:solidFill>
                          <a:effectLst/>
                          <a:latin typeface="Segoe UI" panose="020B0502040204020203" pitchFamily="34" charset="0"/>
                        </a:rPr>
                        <a:t>General Purpose V1, LRS Blob Storage​</a:t>
                      </a:r>
                      <a:endParaRPr lang="en-US" sz="1200" b="0" i="0">
                        <a:solidFill>
                          <a:srgbClr val="FFFFFF"/>
                        </a:solidFill>
                        <a:effectLst/>
                      </a:endParaRPr>
                    </a:p>
                    <a:p>
                      <a:pPr algn="l" fontAlgn="base">
                        <a:buFont typeface="Arial" panose="020B0604020202020204" pitchFamily="34" charset="0"/>
                        <a:buChar char="•"/>
                      </a:pPr>
                      <a:r>
                        <a:rPr lang="en-US" sz="1200" b="0" i="0">
                          <a:solidFill>
                            <a:srgbClr val="FFFFFF"/>
                          </a:solidFill>
                          <a:effectLst/>
                          <a:latin typeface="Segoe UI" panose="020B0502040204020203" pitchFamily="34" charset="0"/>
                        </a:rPr>
                        <a:t>500 GB storage​</a:t>
                      </a:r>
                      <a:endParaRPr lang="en-US" sz="1200" b="0" i="0">
                        <a:solidFill>
                          <a:srgbClr val="FFFFFF"/>
                        </a:solidFill>
                        <a:effectLst/>
                        <a:latin typeface="Arial" panose="020B0604020202020204" pitchFamily="34" charset="0"/>
                      </a:endParaRPr>
                    </a:p>
                    <a:p>
                      <a:pPr algn="l" fontAlgn="base">
                        <a:buFont typeface="Arial" panose="020B0604020202020204" pitchFamily="34" charset="0"/>
                        <a:buChar char="•"/>
                      </a:pPr>
                      <a:r>
                        <a:rPr lang="en-US" sz="1200" b="0" i="0">
                          <a:solidFill>
                            <a:srgbClr val="FFFFFF"/>
                          </a:solidFill>
                          <a:effectLst/>
                          <a:latin typeface="Segoe UI" panose="020B0502040204020203" pitchFamily="34" charset="0"/>
                        </a:rPr>
                        <a:t>1 million transactions​</a:t>
                      </a:r>
                      <a:endParaRPr lang="en-US" sz="1200" b="0" i="0">
                        <a:solidFill>
                          <a:srgbClr val="FFFFFF"/>
                        </a:solidFill>
                        <a:effectLst/>
                        <a:latin typeface="Arial" panose="020B0604020202020204" pitchFamily="34" charset="0"/>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tc>
                  <a:txBody>
                    <a:bodyPr/>
                    <a:lstStyle/>
                    <a:p>
                      <a:pPr algn="r" fontAlgn="base"/>
                      <a:r>
                        <a:rPr lang="en-AU" sz="1200" b="0" i="0">
                          <a:solidFill>
                            <a:srgbClr val="FFFFFF"/>
                          </a:solidFill>
                          <a:effectLst/>
                          <a:latin typeface="Segoe UI" panose="020B0502040204020203" pitchFamily="34" charset="0"/>
                        </a:rPr>
                        <a:t>12.04​</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262626"/>
                    </a:solidFill>
                  </a:tcPr>
                </a:tc>
                <a:extLst>
                  <a:ext uri="{0D108BD9-81ED-4DB2-BD59-A6C34878D82A}">
                    <a16:rowId xmlns:a16="http://schemas.microsoft.com/office/drawing/2014/main" val="3328544298"/>
                  </a:ext>
                </a:extLst>
              </a:tr>
              <a:tr h="453264">
                <a:tc>
                  <a:txBody>
                    <a:bodyPr/>
                    <a:lstStyle/>
                    <a:p>
                      <a:pPr algn="l" fontAlgn="base"/>
                      <a:r>
                        <a:rPr lang="en-AU" sz="1200" b="1" i="0">
                          <a:solidFill>
                            <a:srgbClr val="000000"/>
                          </a:solidFill>
                          <a:effectLst/>
                          <a:latin typeface="Segoe UI" panose="020B0502040204020203" pitchFamily="34" charset="0"/>
                        </a:rPr>
                        <a:t>Total </a:t>
                      </a:r>
                      <a:r>
                        <a:rPr lang="en-AU" sz="1200" b="0" i="0">
                          <a:solidFill>
                            <a:srgbClr val="000000"/>
                          </a:solidFill>
                          <a:effectLst/>
                          <a:latin typeface="Segoe UI" panose="020B0502040204020203" pitchFamily="34" charset="0"/>
                        </a:rPr>
                        <a:t>(Monthly Charge)</a:t>
                      </a:r>
                      <a:r>
                        <a:rPr lang="en-AU" sz="1200" b="1" i="0">
                          <a:solidFill>
                            <a:srgbClr val="FFFFFF"/>
                          </a:solidFill>
                          <a:effectLst/>
                          <a:latin typeface="Segoe UI" panose="020B0502040204020203" pitchFamily="34" charset="0"/>
                        </a:rPr>
                        <a:t>​</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B900"/>
                    </a:solidFill>
                  </a:tcPr>
                </a:tc>
                <a:tc>
                  <a:txBody>
                    <a:bodyPr/>
                    <a:lstStyle/>
                    <a:p>
                      <a:pPr algn="l" fontAlgn="auto">
                        <a:buFont typeface="Arial" panose="020B0604020202020204" pitchFamily="34" charset="0"/>
                        <a:buChar char="•"/>
                      </a:pPr>
                      <a:r>
                        <a:rPr lang="en-GB" sz="1200" b="0" i="0" dirty="0">
                          <a:solidFill>
                            <a:srgbClr val="FFFFFF"/>
                          </a:solidFill>
                          <a:effectLst/>
                          <a:latin typeface="Segoe UI" panose="020B0502040204020203" pitchFamily="34" charset="0"/>
                        </a:rPr>
                        <a:t>​</a:t>
                      </a: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r" fontAlgn="base"/>
                      <a:r>
                        <a:rPr lang="en-GB" sz="1200" b="0" i="0">
                          <a:solidFill>
                            <a:srgbClr val="000000"/>
                          </a:solidFill>
                          <a:effectLst/>
                          <a:latin typeface="Segoe UI" panose="020B0502040204020203" pitchFamily="34" charset="0"/>
                        </a:rPr>
                        <a:t>627.81</a:t>
                      </a:r>
                      <a:r>
                        <a:rPr lang="en-GB" sz="1200" b="0" i="0">
                          <a:solidFill>
                            <a:srgbClr val="FFFFFF"/>
                          </a:solidFill>
                          <a:effectLst/>
                          <a:latin typeface="Segoe UI" panose="020B0502040204020203" pitchFamily="34" charset="0"/>
                        </a:rPr>
                        <a:t>​</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F0"/>
                    </a:solidFill>
                  </a:tcPr>
                </a:tc>
                <a:tc>
                  <a:txBody>
                    <a:bodyPr/>
                    <a:lstStyle/>
                    <a:p>
                      <a:pPr algn="l" fontAlgn="auto"/>
                      <a:r>
                        <a:rPr lang="en-AU" sz="1200" b="0" i="0">
                          <a:solidFill>
                            <a:srgbClr val="000000"/>
                          </a:solidFill>
                          <a:effectLst/>
                          <a:latin typeface="Segoe UI" panose="020B0502040204020203" pitchFamily="34" charset="0"/>
                        </a:rPr>
                        <a:t>​</a:t>
                      </a: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1C00"/>
                    </a:solidFill>
                  </a:tcPr>
                </a:tc>
                <a:tc>
                  <a:txBody>
                    <a:bodyPr/>
                    <a:lstStyle/>
                    <a:p>
                      <a:pPr algn="r" fontAlgn="base"/>
                      <a:r>
                        <a:rPr lang="en-AU" sz="1200" b="0" i="0">
                          <a:solidFill>
                            <a:srgbClr val="000000"/>
                          </a:solidFill>
                          <a:effectLst/>
                          <a:latin typeface="Segoe UI" panose="020B0502040204020203" pitchFamily="34" charset="0"/>
                        </a:rPr>
                        <a:t>3,404.51</a:t>
                      </a:r>
                      <a:r>
                        <a:rPr lang="en-AU" sz="1200" b="0" i="0">
                          <a:solidFill>
                            <a:srgbClr val="FFFFFF"/>
                          </a:solidFill>
                          <a:effectLst/>
                          <a:latin typeface="Segoe UI" panose="020B0502040204020203" pitchFamily="34" charset="0"/>
                        </a:rPr>
                        <a:t>​</a:t>
                      </a:r>
                      <a:endParaRPr lang="en-AU"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E1C00"/>
                    </a:solidFill>
                  </a:tcPr>
                </a:tc>
                <a:extLst>
                  <a:ext uri="{0D108BD9-81ED-4DB2-BD59-A6C34878D82A}">
                    <a16:rowId xmlns:a16="http://schemas.microsoft.com/office/drawing/2014/main" val="4217402903"/>
                  </a:ext>
                </a:extLst>
              </a:tr>
              <a:tr h="483482">
                <a:tc>
                  <a:txBody>
                    <a:bodyPr/>
                    <a:lstStyle/>
                    <a:p>
                      <a:pPr algn="l" fontAlgn="base"/>
                      <a:r>
                        <a:rPr lang="en-AU" sz="1200" b="1" i="0">
                          <a:solidFill>
                            <a:srgbClr val="000000"/>
                          </a:solidFill>
                          <a:effectLst/>
                          <a:latin typeface="Segoe UI" panose="020B0502040204020203" pitchFamily="34" charset="0"/>
                        </a:rPr>
                        <a:t>Total </a:t>
                      </a:r>
                      <a:r>
                        <a:rPr lang="en-AU" sz="1200" b="0" i="0">
                          <a:solidFill>
                            <a:srgbClr val="000000"/>
                          </a:solidFill>
                          <a:effectLst/>
                          <a:latin typeface="Segoe UI" panose="020B0502040204020203" pitchFamily="34" charset="0"/>
                        </a:rPr>
                        <a:t>(Yearly Charge)</a:t>
                      </a:r>
                      <a:r>
                        <a:rPr lang="en-AU" sz="1200" b="1" i="0">
                          <a:solidFill>
                            <a:srgbClr val="FFFFFF"/>
                          </a:solidFill>
                          <a:effectLst/>
                          <a:latin typeface="Segoe UI" panose="020B0502040204020203" pitchFamily="34" charset="0"/>
                        </a:rPr>
                        <a:t>​</a:t>
                      </a:r>
                      <a:endParaRPr lang="en-AU" sz="1200" b="1" i="0">
                        <a:solidFill>
                          <a:srgbClr val="FFFFFF"/>
                        </a:solidFill>
                        <a:effectLst/>
                      </a:endParaRPr>
                    </a:p>
                  </a:txBody>
                  <a:tcPr marL="60435" marR="60435" marT="30218" marB="30218">
                    <a:lnL w="83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8325" cap="flat" cmpd="sng" algn="ctr">
                      <a:solidFill>
                        <a:srgbClr val="000000"/>
                      </a:solidFill>
                      <a:prstDash val="solid"/>
                      <a:round/>
                      <a:headEnd type="none" w="med" len="med"/>
                      <a:tailEnd type="none" w="med" len="med"/>
                    </a:lnB>
                  </a:tcPr>
                </a:tc>
                <a:tc>
                  <a:txBody>
                    <a:bodyPr/>
                    <a:lstStyle/>
                    <a:p>
                      <a:pPr algn="l" fontAlgn="auto">
                        <a:buFont typeface="Arial" panose="020B0604020202020204" pitchFamily="34" charset="0"/>
                        <a:buChar char="•"/>
                      </a:pPr>
                      <a:r>
                        <a:rPr lang="en-GB" sz="1200" b="0" i="0">
                          <a:solidFill>
                            <a:srgbClr val="FFFFFF"/>
                          </a:solidFill>
                          <a:effectLst/>
                          <a:latin typeface="Segoe UI" panose="020B0502040204020203" pitchFamily="34" charset="0"/>
                        </a:rPr>
                        <a:t>​</a:t>
                      </a: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8325" cap="flat" cmpd="sng" algn="ctr">
                      <a:solidFill>
                        <a:srgbClr val="000000"/>
                      </a:solidFill>
                      <a:prstDash val="solid"/>
                      <a:round/>
                      <a:headEnd type="none" w="med" len="med"/>
                      <a:tailEnd type="none" w="med" len="med"/>
                    </a:lnB>
                    <a:solidFill>
                      <a:srgbClr val="0070C0"/>
                    </a:solidFill>
                  </a:tcPr>
                </a:tc>
                <a:tc>
                  <a:txBody>
                    <a:bodyPr/>
                    <a:lstStyle/>
                    <a:p>
                      <a:pPr algn="r" fontAlgn="base"/>
                      <a:r>
                        <a:rPr lang="en-GB" sz="1200" b="1" i="0">
                          <a:solidFill>
                            <a:srgbClr val="000000"/>
                          </a:solidFill>
                          <a:effectLst/>
                          <a:latin typeface="Segoe UI" panose="020B0502040204020203" pitchFamily="34" charset="0"/>
                        </a:rPr>
                        <a:t>7,533.72</a:t>
                      </a:r>
                      <a:r>
                        <a:rPr lang="en-GB" sz="1200" b="0" i="0">
                          <a:solidFill>
                            <a:srgbClr val="FFFFFF"/>
                          </a:solidFill>
                          <a:effectLst/>
                          <a:latin typeface="Segoe UI" panose="020B0502040204020203" pitchFamily="34" charset="0"/>
                        </a:rPr>
                        <a:t>​</a:t>
                      </a:r>
                      <a:endParaRPr lang="en-GB" sz="1200" b="0" i="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8325" cap="flat" cmpd="sng" algn="ctr">
                      <a:solidFill>
                        <a:srgbClr val="000000"/>
                      </a:solidFill>
                      <a:prstDash val="solid"/>
                      <a:round/>
                      <a:headEnd type="none" w="med" len="med"/>
                      <a:tailEnd type="none" w="med" len="med"/>
                    </a:lnB>
                    <a:solidFill>
                      <a:srgbClr val="0070C0"/>
                    </a:solidFill>
                  </a:tcPr>
                </a:tc>
                <a:tc>
                  <a:txBody>
                    <a:bodyPr/>
                    <a:lstStyle/>
                    <a:p>
                      <a:pPr algn="l" fontAlgn="auto"/>
                      <a:r>
                        <a:rPr lang="en-AU" sz="1200" b="1" i="0">
                          <a:solidFill>
                            <a:srgbClr val="000000"/>
                          </a:solidFill>
                          <a:effectLst/>
                          <a:latin typeface="Segoe UI" panose="020B0502040204020203" pitchFamily="34" charset="0"/>
                        </a:rPr>
                        <a:t>​</a:t>
                      </a:r>
                    </a:p>
                  </a:txBody>
                  <a:tcPr marL="60435" marR="60435" marT="30218" marB="3021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8325" cap="flat" cmpd="sng" algn="ctr">
                      <a:solidFill>
                        <a:srgbClr val="000000"/>
                      </a:solidFill>
                      <a:prstDash val="solid"/>
                      <a:round/>
                      <a:headEnd type="none" w="med" len="med"/>
                      <a:tailEnd type="none" w="med" len="med"/>
                    </a:lnB>
                    <a:solidFill>
                      <a:srgbClr val="990000"/>
                    </a:solidFill>
                  </a:tcPr>
                </a:tc>
                <a:tc>
                  <a:txBody>
                    <a:bodyPr/>
                    <a:lstStyle/>
                    <a:p>
                      <a:pPr algn="r" fontAlgn="base"/>
                      <a:r>
                        <a:rPr lang="en-AU" sz="1200" b="1" i="0" dirty="0">
                          <a:solidFill>
                            <a:srgbClr val="000000"/>
                          </a:solidFill>
                          <a:effectLst/>
                          <a:latin typeface="Segoe UI" panose="020B0502040204020203" pitchFamily="34" charset="0"/>
                        </a:rPr>
                        <a:t>40,854.12</a:t>
                      </a:r>
                      <a:r>
                        <a:rPr lang="en-AU" sz="1200" b="0" i="0" dirty="0">
                          <a:solidFill>
                            <a:srgbClr val="FFFFFF"/>
                          </a:solidFill>
                          <a:effectLst/>
                          <a:latin typeface="Segoe UI" panose="020B0502040204020203" pitchFamily="34" charset="0"/>
                        </a:rPr>
                        <a:t>​</a:t>
                      </a:r>
                      <a:endParaRPr lang="en-AU" sz="1200" b="0" i="0" dirty="0">
                        <a:solidFill>
                          <a:srgbClr val="FFFFFF"/>
                        </a:solidFill>
                        <a:effectLst/>
                      </a:endParaRPr>
                    </a:p>
                  </a:txBody>
                  <a:tcPr marL="60435" marR="60435" marT="30218" marB="30218">
                    <a:lnL w="12700" cap="flat" cmpd="sng" algn="ctr">
                      <a:solidFill>
                        <a:srgbClr val="000000"/>
                      </a:solidFill>
                      <a:prstDash val="solid"/>
                      <a:round/>
                      <a:headEnd type="none" w="med" len="med"/>
                      <a:tailEnd type="none" w="med" len="med"/>
                    </a:lnL>
                    <a:lnR w="83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8325" cap="flat" cmpd="sng" algn="ctr">
                      <a:solidFill>
                        <a:srgbClr val="000000"/>
                      </a:solidFill>
                      <a:prstDash val="solid"/>
                      <a:round/>
                      <a:headEnd type="none" w="med" len="med"/>
                      <a:tailEnd type="none" w="med" len="med"/>
                    </a:lnB>
                    <a:solidFill>
                      <a:srgbClr val="990000"/>
                    </a:solidFill>
                  </a:tcPr>
                </a:tc>
                <a:extLst>
                  <a:ext uri="{0D108BD9-81ED-4DB2-BD59-A6C34878D82A}">
                    <a16:rowId xmlns:a16="http://schemas.microsoft.com/office/drawing/2014/main" val="601622494"/>
                  </a:ext>
                </a:extLst>
              </a:tr>
            </a:tbl>
          </a:graphicData>
        </a:graphic>
      </p:graphicFrame>
      <p:sp>
        <p:nvSpPr>
          <p:cNvPr id="7" name="Rectangle 1">
            <a:extLst>
              <a:ext uri="{FF2B5EF4-FFF2-40B4-BE49-F238E27FC236}">
                <a16:creationId xmlns:a16="http://schemas.microsoft.com/office/drawing/2014/main" id="{933F7A41-3DCB-3CE6-95DE-E32BD4AD5745}"/>
              </a:ext>
            </a:extLst>
          </p:cNvPr>
          <p:cNvSpPr>
            <a:spLocks noChangeArrowheads="1"/>
          </p:cNvSpPr>
          <p:nvPr/>
        </p:nvSpPr>
        <p:spPr bwMode="auto">
          <a:xfrm>
            <a:off x="-3159517" y="1349674"/>
            <a:ext cx="278601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8406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ARO vs AKS</a:t>
            </a:r>
            <a:br>
              <a:rPr lang="en-US" sz="6000" b="1" dirty="0">
                <a:solidFill>
                  <a:srgbClr val="002060"/>
                </a:solidFill>
                <a:latin typeface="Segoe UI" panose="020B0502040204020203" pitchFamily="34" charset="0"/>
                <a:cs typeface="Segoe UI" panose="020B0502040204020203" pitchFamily="34" charset="0"/>
              </a:rPr>
            </a:br>
            <a:r>
              <a:rPr lang="en-US" sz="3600" b="1" dirty="0">
                <a:solidFill>
                  <a:srgbClr val="7030A0"/>
                </a:solidFill>
                <a:latin typeface="Segoe UI" panose="020B0502040204020203" pitchFamily="34" charset="0"/>
                <a:cs typeface="Segoe UI" panose="020B0502040204020203" pitchFamily="34" charset="0"/>
              </a:rPr>
              <a:t>Choosing Scenarios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aphicFrame>
        <p:nvGraphicFramePr>
          <p:cNvPr id="3" name="Table 2">
            <a:extLst>
              <a:ext uri="{FF2B5EF4-FFF2-40B4-BE49-F238E27FC236}">
                <a16:creationId xmlns:a16="http://schemas.microsoft.com/office/drawing/2014/main" id="{AD28C254-D860-9936-74C8-A70C77205FAE}"/>
              </a:ext>
            </a:extLst>
          </p:cNvPr>
          <p:cNvGraphicFramePr>
            <a:graphicFrameLocks noGrp="1"/>
          </p:cNvGraphicFramePr>
          <p:nvPr>
            <p:extLst>
              <p:ext uri="{D42A27DB-BD31-4B8C-83A1-F6EECF244321}">
                <p14:modId xmlns:p14="http://schemas.microsoft.com/office/powerpoint/2010/main" val="4003401831"/>
              </p:ext>
            </p:extLst>
          </p:nvPr>
        </p:nvGraphicFramePr>
        <p:xfrm>
          <a:off x="853292" y="1756818"/>
          <a:ext cx="10485415" cy="4796625"/>
        </p:xfrm>
        <a:graphic>
          <a:graphicData uri="http://schemas.openxmlformats.org/drawingml/2006/table">
            <a:tbl>
              <a:tblPr/>
              <a:tblGrid>
                <a:gridCol w="1930459">
                  <a:extLst>
                    <a:ext uri="{9D8B030D-6E8A-4147-A177-3AD203B41FA5}">
                      <a16:colId xmlns:a16="http://schemas.microsoft.com/office/drawing/2014/main" val="2935300969"/>
                    </a:ext>
                  </a:extLst>
                </a:gridCol>
                <a:gridCol w="3352865">
                  <a:extLst>
                    <a:ext uri="{9D8B030D-6E8A-4147-A177-3AD203B41FA5}">
                      <a16:colId xmlns:a16="http://schemas.microsoft.com/office/drawing/2014/main" val="1143302034"/>
                    </a:ext>
                  </a:extLst>
                </a:gridCol>
                <a:gridCol w="5202091">
                  <a:extLst>
                    <a:ext uri="{9D8B030D-6E8A-4147-A177-3AD203B41FA5}">
                      <a16:colId xmlns:a16="http://schemas.microsoft.com/office/drawing/2014/main" val="3694794904"/>
                    </a:ext>
                  </a:extLst>
                </a:gridCol>
              </a:tblGrid>
              <a:tr h="429429">
                <a:tc>
                  <a:txBody>
                    <a:bodyPr/>
                    <a:lstStyle/>
                    <a:p>
                      <a:pPr algn="ctr" fontAlgn="base"/>
                      <a:endParaRPr lang="en-AU"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1" i="0" dirty="0">
                          <a:solidFill>
                            <a:schemeClr val="tx1"/>
                          </a:solidFill>
                          <a:effectLst/>
                          <a:latin typeface="Arial" panose="020B0604020202020204" pitchFamily="34" charset="0"/>
                        </a:rPr>
                        <a:t>AKS</a:t>
                      </a: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buFont typeface="Arial" panose="020B0604020202020204" pitchFamily="34" charset="0"/>
                        <a:buNone/>
                      </a:pPr>
                      <a:r>
                        <a:rPr lang="en-US" sz="1200" b="1" i="0" dirty="0">
                          <a:solidFill>
                            <a:schemeClr val="tx1"/>
                          </a:solidFill>
                          <a:effectLst/>
                          <a:latin typeface="Arial" panose="020B0604020202020204" pitchFamily="34" charset="0"/>
                        </a:rPr>
                        <a:t>ARO</a:t>
                      </a: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293324"/>
                  </a:ext>
                </a:extLst>
              </a:tr>
              <a:tr h="1336803">
                <a:tc>
                  <a:txBody>
                    <a:bodyPr/>
                    <a:lstStyle/>
                    <a:p>
                      <a:pPr algn="l" fontAlgn="base"/>
                      <a:r>
                        <a:rPr lang="en-AU" sz="1200" b="1" i="0" dirty="0">
                          <a:solidFill>
                            <a:schemeClr val="tx1"/>
                          </a:solidFill>
                          <a:effectLst/>
                          <a:latin typeface="Segoe UI" panose="020B0502040204020203" pitchFamily="34" charset="0"/>
                        </a:rPr>
                        <a:t>Customer profile​</a:t>
                      </a:r>
                      <a:endParaRPr lang="en-AU"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the latest Kubernetes upstream features​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Don’t mind upgrading &lt; 3 months​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Have existing expertise with Kubernetes and Containers​</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Existing OpenShift on-premise users who are migrating to the cloud​</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Existing OpenShift on Azure (IaaS) users who are considering reducing their management overhead​</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Customers already invested in Red Hat products​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Don’t need access to bleeding edge Kubernetes features​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stable features with longer support window (2 years)​</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5156657"/>
                  </a:ext>
                </a:extLst>
              </a:tr>
              <a:tr h="403732">
                <a:tc>
                  <a:txBody>
                    <a:bodyPr/>
                    <a:lstStyle/>
                    <a:p>
                      <a:pPr algn="l" fontAlgn="base"/>
                      <a:r>
                        <a:rPr lang="en-AU" sz="1200" b="1" i="0" dirty="0">
                          <a:solidFill>
                            <a:schemeClr val="tx1"/>
                          </a:solidFill>
                          <a:effectLst/>
                          <a:latin typeface="Segoe UI" panose="020B0502040204020203" pitchFamily="34" charset="0"/>
                        </a:rPr>
                        <a:t>Flexibility​</a:t>
                      </a:r>
                      <a:endParaRPr lang="en-AU"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Less opinionated, greater flexibility at the cost of greater expertise required​</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Turn-key with OpenShift abstractions but allows access to Kubernetes platform​</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9333388"/>
                  </a:ext>
                </a:extLst>
              </a:tr>
              <a:tr h="986901">
                <a:tc>
                  <a:txBody>
                    <a:bodyPr/>
                    <a:lstStyle/>
                    <a:p>
                      <a:pPr algn="l" fontAlgn="base"/>
                      <a:r>
                        <a:rPr lang="en-US" sz="1200" b="1" i="0" dirty="0">
                          <a:solidFill>
                            <a:schemeClr val="tx1"/>
                          </a:solidFill>
                          <a:effectLst/>
                          <a:latin typeface="Segoe UI" panose="020B0502040204020203" pitchFamily="34" charset="0"/>
                        </a:rPr>
                        <a:t>What platform do they want?​</a:t>
                      </a:r>
                      <a:endParaRPr lang="en-US"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Specifically ask for Kubernetes​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Standardising on upstream Kubernetes as the application platform and prefer working directly with Kubernetes​</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Specifically ask for OpenShift​</a:t>
                      </a:r>
                      <a:endParaRPr lang="en-GB"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PaaS based on OpenShift Container Platform (OCP)​</a:t>
                      </a:r>
                      <a:endParaRPr lang="en-GB"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Consistent experience in multi-cloud environments​</a:t>
                      </a:r>
                      <a:endParaRPr lang="en-GB"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Enterprise Kubernetes with full-stack support on Azure​</a:t>
                      </a:r>
                      <a:endParaRPr lang="en-GB" sz="1200" b="0" i="0">
                        <a:solidFill>
                          <a:schemeClr val="tx1"/>
                        </a:solidFill>
                        <a:effectLst/>
                        <a:latin typeface="Arial" panose="020B0604020202020204" pitchFamily="34" charset="0"/>
                      </a:endParaRPr>
                    </a:p>
                    <a:p>
                      <a:pPr algn="l" fontAlgn="base"/>
                      <a:r>
                        <a:rPr lang="en-GB" sz="1200" b="0" i="0">
                          <a:solidFill>
                            <a:schemeClr val="tx1"/>
                          </a:solidFill>
                          <a:effectLst/>
                          <a:latin typeface="Segoe UI" panose="020B0502040204020203" pitchFamily="34" charset="0"/>
                        </a:rPr>
                        <a:t>​</a:t>
                      </a:r>
                      <a:endParaRPr lang="en-GB" sz="1200" b="0" i="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4600421"/>
                  </a:ext>
                </a:extLst>
              </a:tr>
              <a:tr h="753634">
                <a:tc>
                  <a:txBody>
                    <a:bodyPr/>
                    <a:lstStyle/>
                    <a:p>
                      <a:pPr algn="l" fontAlgn="base"/>
                      <a:r>
                        <a:rPr lang="en-AU" sz="1200" b="1" i="0" dirty="0">
                          <a:solidFill>
                            <a:schemeClr val="tx1"/>
                          </a:solidFill>
                          <a:effectLst/>
                          <a:latin typeface="Segoe UI" panose="020B0502040204020203" pitchFamily="34" charset="0"/>
                        </a:rPr>
                        <a:t>Scale​</a:t>
                      </a:r>
                      <a:endParaRPr lang="en-AU"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to run large shared clusters​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to run many smaller clusters​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to run a few low-cost small clusters​</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to run large shared clusters​</a:t>
                      </a:r>
                      <a:endParaRPr lang="en-US"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a:solidFill>
                            <a:schemeClr val="tx1"/>
                          </a:solidFill>
                          <a:effectLst/>
                          <a:latin typeface="Segoe UI" panose="020B0502040204020203" pitchFamily="34" charset="0"/>
                        </a:rPr>
                        <a:t>Want to run few smaller clusters​</a:t>
                      </a:r>
                      <a:endParaRPr lang="en-US"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9428932"/>
                  </a:ext>
                </a:extLst>
              </a:tr>
              <a:tr h="870268">
                <a:tc>
                  <a:txBody>
                    <a:bodyPr/>
                    <a:lstStyle/>
                    <a:p>
                      <a:pPr algn="l" fontAlgn="base"/>
                      <a:r>
                        <a:rPr lang="en-US" sz="1200" b="1" i="0" dirty="0">
                          <a:solidFill>
                            <a:schemeClr val="tx1"/>
                          </a:solidFill>
                          <a:effectLst/>
                          <a:latin typeface="Segoe UI" panose="020B0502040204020203" pitchFamily="34" charset="0"/>
                        </a:rPr>
                        <a:t>Where do you get add-ons, components, tools?​</a:t>
                      </a:r>
                      <a:endParaRPr lang="en-US" sz="1200" b="1" i="0" dirty="0">
                        <a:solidFill>
                          <a:schemeClr val="tx1"/>
                        </a:solidFill>
                        <a:effectLst/>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Primarily working in OSS ecosystem (CNCF, Helm Charts, GitHub, etc.)​</a:t>
                      </a:r>
                      <a:endParaRPr lang="en-GB"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Azure native integrations (e.g. Monitor)​</a:t>
                      </a:r>
                      <a:endParaRPr lang="en-GB" sz="1200" b="0" i="0">
                        <a:solidFill>
                          <a:schemeClr val="tx1"/>
                        </a:solidFill>
                        <a:effectLst/>
                        <a:latin typeface="Arial" panose="020B0604020202020204" pitchFamily="34" charset="0"/>
                      </a:endParaRPr>
                    </a:p>
                    <a:p>
                      <a:pPr algn="l" fontAlgn="base">
                        <a:buFont typeface="Arial" panose="020B0604020202020204" pitchFamily="34" charset="0"/>
                        <a:buChar char="•"/>
                      </a:pPr>
                      <a:r>
                        <a:rPr lang="en-GB" sz="1200" b="0" i="0">
                          <a:solidFill>
                            <a:schemeClr val="tx1"/>
                          </a:solidFill>
                          <a:effectLst/>
                          <a:latin typeface="Segoe UI" panose="020B0502040204020203" pitchFamily="34" charset="0"/>
                        </a:rPr>
                        <a:t>Microsoft tools (VSCode, VS, etc.)​</a:t>
                      </a:r>
                      <a:endParaRPr lang="en-GB" sz="1200" b="0" i="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Integrated </a:t>
                      </a:r>
                      <a:r>
                        <a:rPr lang="en-US" sz="1200" b="0" i="0" dirty="0" err="1">
                          <a:solidFill>
                            <a:schemeClr val="tx1"/>
                          </a:solidFill>
                          <a:effectLst/>
                          <a:latin typeface="Segoe UI" panose="020B0502040204020203" pitchFamily="34" charset="0"/>
                        </a:rPr>
                        <a:t>OperatorHub</a:t>
                      </a:r>
                      <a:r>
                        <a:rPr lang="en-US" sz="1200" b="0" i="0" dirty="0">
                          <a:solidFill>
                            <a:schemeClr val="tx1"/>
                          </a:solidFill>
                          <a:effectLst/>
                          <a:latin typeface="Segoe UI" panose="020B0502040204020203" pitchFamily="34" charset="0"/>
                        </a:rPr>
                        <a:t>​</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Certified Red Hat Operators​</a:t>
                      </a:r>
                      <a:endParaRPr lang="en-US" sz="1200" b="0" i="0" dirty="0">
                        <a:solidFill>
                          <a:schemeClr val="tx1"/>
                        </a:solidFill>
                        <a:effectLst/>
                        <a:latin typeface="Arial" panose="020B0604020202020204" pitchFamily="34" charset="0"/>
                      </a:endParaRPr>
                    </a:p>
                    <a:p>
                      <a:pPr algn="l" fontAlgn="base">
                        <a:buFont typeface="Arial" panose="020B0604020202020204" pitchFamily="34" charset="0"/>
                        <a:buChar char="•"/>
                      </a:pPr>
                      <a:r>
                        <a:rPr lang="en-US" sz="1200" b="0" i="0" dirty="0">
                          <a:solidFill>
                            <a:schemeClr val="tx1"/>
                          </a:solidFill>
                          <a:effectLst/>
                          <a:latin typeface="Segoe UI" panose="020B0502040204020203" pitchFamily="34" charset="0"/>
                        </a:rPr>
                        <a:t>Red Hat supplied tools​</a:t>
                      </a:r>
                      <a:endParaRPr lang="en-US" sz="1200" b="0" i="0" dirty="0">
                        <a:solidFill>
                          <a:schemeClr val="tx1"/>
                        </a:solidFill>
                        <a:effectLst/>
                        <a:latin typeface="Arial" panose="020B0604020202020204" pitchFamily="34" charset="0"/>
                      </a:endParaRPr>
                    </a:p>
                  </a:txBody>
                  <a:tcPr marL="53831" marR="53831" marT="26915" marB="269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2189791"/>
                  </a:ext>
                </a:extLst>
              </a:tr>
            </a:tbl>
          </a:graphicData>
        </a:graphic>
      </p:graphicFrame>
      <p:sp>
        <p:nvSpPr>
          <p:cNvPr id="4" name="Rectangle 1">
            <a:extLst>
              <a:ext uri="{FF2B5EF4-FFF2-40B4-BE49-F238E27FC236}">
                <a16:creationId xmlns:a16="http://schemas.microsoft.com/office/drawing/2014/main" id="{39467583-3B0E-1CC3-F160-99C63268E5E9}"/>
              </a:ext>
            </a:extLst>
          </p:cNvPr>
          <p:cNvSpPr>
            <a:spLocks noChangeArrowheads="1"/>
          </p:cNvSpPr>
          <p:nvPr/>
        </p:nvSpPr>
        <p:spPr bwMode="auto">
          <a:xfrm>
            <a:off x="4167188" y="1733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78509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ARO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Create an ARO cluster!</a:t>
            </a:r>
          </a:p>
          <a:p>
            <a:pPr lvl="1"/>
            <a:r>
              <a:rPr lang="en-US" sz="2800" dirty="0">
                <a:latin typeface="Segoe UI" panose="020B0502040204020203" pitchFamily="34" charset="0"/>
                <a:cs typeface="Segoe UI" panose="020B0502040204020203" pitchFamily="34" charset="0"/>
              </a:rPr>
              <a:t>Create the ARO cluster and verify that the creation succeeded</a:t>
            </a:r>
          </a:p>
          <a:p>
            <a:pPr lvl="1"/>
            <a:r>
              <a:rPr lang="en-US" sz="2800" dirty="0">
                <a:latin typeface="Segoe UI" panose="020B0502040204020203" pitchFamily="34" charset="0"/>
                <a:cs typeface="Segoe UI" panose="020B0502040204020203" pitchFamily="34" charset="0"/>
              </a:rPr>
              <a:t>Connect to the ARO cluster</a:t>
            </a:r>
          </a:p>
          <a:p>
            <a:pPr lvl="1"/>
            <a:r>
              <a:rPr lang="en-US" sz="2800" dirty="0">
                <a:latin typeface="Segoe UI" panose="020B0502040204020203" pitchFamily="34" charset="0"/>
                <a:cs typeface="Segoe UI" panose="020B0502040204020203" pitchFamily="34" charset="0"/>
              </a:rPr>
              <a:t>Verify the cluster nodes are running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Deploying an Application</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With the OpenShift command-line interface (CLI), the </a:t>
            </a:r>
            <a:r>
              <a:rPr lang="en-US" sz="2800" b="1" dirty="0" err="1">
                <a:latin typeface="Consolas" panose="020B0609020204030204" pitchFamily="49" charset="0"/>
                <a:cs typeface="Consolas" panose="020B0609020204030204" pitchFamily="49" charset="0"/>
              </a:rPr>
              <a:t>oc</a:t>
            </a:r>
            <a:r>
              <a:rPr lang="en-US" sz="2800" dirty="0">
                <a:latin typeface="Segoe UI" panose="020B0502040204020203" pitchFamily="34" charset="0"/>
                <a:cs typeface="Segoe UI" panose="020B0502040204020203" pitchFamily="34" charset="0"/>
              </a:rPr>
              <a:t> command, you can create applications and manage OpenShift Container Platform projects from a terminal, and installation is easy!</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pic>
        <p:nvPicPr>
          <p:cNvPr id="9" name="Picture 8" descr="Graphical user interface, text, application&#10;&#10;Description automatically generated">
            <a:extLst>
              <a:ext uri="{FF2B5EF4-FFF2-40B4-BE49-F238E27FC236}">
                <a16:creationId xmlns:a16="http://schemas.microsoft.com/office/drawing/2014/main" id="{08DE17AD-985C-0A0F-4CF8-14DD7A0E8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902" y="3062272"/>
            <a:ext cx="11619250" cy="2556649"/>
          </a:xfrm>
          <a:prstGeom prst="rect">
            <a:avLst/>
          </a:prstGeom>
        </p:spPr>
      </p:pic>
      <p:pic>
        <p:nvPicPr>
          <p:cNvPr id="4" name="Picture 3" descr="Graphical user interface, text, application, email&#10;&#10;Description automatically generated">
            <a:extLst>
              <a:ext uri="{FF2B5EF4-FFF2-40B4-BE49-F238E27FC236}">
                <a16:creationId xmlns:a16="http://schemas.microsoft.com/office/drawing/2014/main" id="{444DFF5A-2653-D41D-1B9C-0A070D35F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902" y="4635690"/>
            <a:ext cx="11619249" cy="4113131"/>
          </a:xfrm>
          <a:prstGeom prst="rect">
            <a:avLst/>
          </a:prstGeom>
        </p:spPr>
      </p:pic>
      <p:sp>
        <p:nvSpPr>
          <p:cNvPr id="13" name="Donut 12">
            <a:extLst>
              <a:ext uri="{FF2B5EF4-FFF2-40B4-BE49-F238E27FC236}">
                <a16:creationId xmlns:a16="http://schemas.microsoft.com/office/drawing/2014/main" id="{DFC41F56-F6E0-D7FF-E6E0-2B192ADD4086}"/>
              </a:ext>
            </a:extLst>
          </p:cNvPr>
          <p:cNvSpPr/>
          <p:nvPr/>
        </p:nvSpPr>
        <p:spPr>
          <a:xfrm>
            <a:off x="9064487" y="3962400"/>
            <a:ext cx="1669774" cy="378196"/>
          </a:xfrm>
          <a:prstGeom prst="don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7355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833158"/>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With the OpenShift command-line interface (CLI), the </a:t>
            </a:r>
            <a:r>
              <a:rPr lang="en-US" sz="2800" b="1" dirty="0" err="1">
                <a:latin typeface="Consolas" panose="020B0609020204030204" pitchFamily="49" charset="0"/>
                <a:cs typeface="Consolas" panose="020B0609020204030204" pitchFamily="49" charset="0"/>
              </a:rPr>
              <a:t>oc</a:t>
            </a:r>
            <a:r>
              <a:rPr lang="en-US" sz="2800" dirty="0">
                <a:latin typeface="Segoe UI" panose="020B0502040204020203" pitchFamily="34" charset="0"/>
                <a:cs typeface="Segoe UI" panose="020B0502040204020203" pitchFamily="34" charset="0"/>
              </a:rPr>
              <a:t> command, you can create applications and manage OpenShift Container Platform projects from a terminal</a:t>
            </a:r>
            <a:r>
              <a:rPr lang="en-US" dirty="0">
                <a:latin typeface="Segoe UI" panose="020B0502040204020203" pitchFamily="34" charset="0"/>
                <a:cs typeface="Segoe UI" panose="020B0502040204020203" pitchFamily="34" charset="0"/>
              </a:rPr>
              <a: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dirty="0">
                <a:latin typeface="Segoe UI" panose="020B0502040204020203" pitchFamily="34" charset="0"/>
                <a:cs typeface="Segoe UI" panose="020B0502040204020203" pitchFamily="34" charset="0"/>
              </a:rPr>
              <a:t>The </a:t>
            </a:r>
            <a:r>
              <a:rPr lang="en-US" b="1" dirty="0" err="1">
                <a:latin typeface="Segoe UI" panose="020B0502040204020203" pitchFamily="34" charset="0"/>
                <a:cs typeface="Segoe UI" panose="020B0502040204020203" pitchFamily="34" charset="0"/>
              </a:rPr>
              <a:t>oc</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command</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helps both cluster administrators and developers to perform end-to-end operations using the terminal and allows the user to work directly with the project source code using command scripts.</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dirty="0">
                <a:latin typeface="Segoe UI" panose="020B0502040204020203" pitchFamily="34" charset="0"/>
                <a:cs typeface="Segoe UI" panose="020B0502040204020203" pitchFamily="34" charset="0"/>
              </a:rPr>
              <a:t>Most </a:t>
            </a:r>
            <a:r>
              <a:rPr lang="en-US" b="1" dirty="0" err="1">
                <a:latin typeface="Segoe UI" panose="020B0502040204020203" pitchFamily="34" charset="0"/>
                <a:cs typeface="Segoe UI" panose="020B0502040204020203" pitchFamily="34" charset="0"/>
              </a:rPr>
              <a:t>oc</a:t>
            </a:r>
            <a:r>
              <a:rPr lang="en-US"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commands are invoked using </a:t>
            </a:r>
          </a:p>
          <a:p>
            <a:pPr marL="0" indent="0" algn="ctr">
              <a:buNone/>
            </a:pP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&lt;action&gt; &lt;object-type&gt; &lt;object-name&gt;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2060766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685117"/>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The </a:t>
            </a:r>
            <a:r>
              <a:rPr lang="en-US" sz="2800" b="1" dirty="0" err="1">
                <a:latin typeface="Segoe UI" panose="020B0502040204020203" pitchFamily="34" charset="0"/>
                <a:cs typeface="Segoe UI" panose="020B0502040204020203" pitchFamily="34" charset="0"/>
              </a:rPr>
              <a:t>oc</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binary offers the same capabilities as the </a:t>
            </a:r>
            <a:r>
              <a:rPr lang="en-US" sz="2800" b="1" dirty="0" err="1">
                <a:latin typeface="Segoe UI" panose="020B0502040204020203" pitchFamily="34" charset="0"/>
                <a:cs typeface="Segoe UI" panose="020B0502040204020203" pitchFamily="34" charset="0"/>
              </a:rPr>
              <a:t>kubectl</a:t>
            </a:r>
            <a:r>
              <a:rPr lang="en-US" sz="2800" b="1" dirty="0">
                <a:latin typeface="Segoe UI" panose="020B0502040204020203" pitchFamily="34" charset="0"/>
                <a:cs typeface="Segoe UI" panose="020B0502040204020203" pitchFamily="34" charset="0"/>
              </a:rPr>
              <a:t> </a:t>
            </a:r>
            <a:r>
              <a:rPr lang="en-US" sz="2800" dirty="0">
                <a:latin typeface="Segoe UI" panose="020B0502040204020203" pitchFamily="34" charset="0"/>
                <a:cs typeface="Segoe UI" panose="020B0502040204020203" pitchFamily="34" charset="0"/>
              </a:rPr>
              <a:t>binary, </a:t>
            </a:r>
            <a:r>
              <a:rPr lang="en-US" dirty="0">
                <a:latin typeface="Segoe UI" panose="020B0502040204020203" pitchFamily="34" charset="0"/>
                <a:cs typeface="Segoe UI" panose="020B0502040204020203" pitchFamily="34" charset="0"/>
              </a:rPr>
              <a:t>but it extends to natively support addition features, including:</a:t>
            </a:r>
          </a:p>
          <a:p>
            <a:r>
              <a:rPr lang="en-US" b="1" dirty="0">
                <a:latin typeface="Segoe UI" panose="020B0502040204020203" pitchFamily="34" charset="0"/>
                <a:cs typeface="Segoe UI" panose="020B0502040204020203" pitchFamily="34" charset="0"/>
              </a:rPr>
              <a:t>Full support for OpenShift Container Platform resources, </a:t>
            </a:r>
            <a:r>
              <a:rPr lang="en-US" dirty="0">
                <a:latin typeface="Segoe UI" panose="020B0502040204020203" pitchFamily="34" charset="0"/>
                <a:cs typeface="Segoe UI" panose="020B0502040204020203" pitchFamily="34" charset="0"/>
              </a:rPr>
              <a:t>such as objects like </a:t>
            </a:r>
            <a:r>
              <a:rPr lang="en-US" dirty="0" err="1">
                <a:latin typeface="Consolas" panose="020B0609020204030204" pitchFamily="49" charset="0"/>
                <a:cs typeface="Consolas" panose="020B0609020204030204" pitchFamily="49" charset="0"/>
              </a:rPr>
              <a:t>DeploymentConfig</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BuildConfig</a:t>
            </a:r>
            <a:r>
              <a:rPr lang="en-US" dirty="0">
                <a:latin typeface="Consolas" panose="020B0609020204030204" pitchFamily="49" charset="0"/>
                <a:cs typeface="Consolas" panose="020B0609020204030204" pitchFamily="49" charset="0"/>
              </a:rPr>
              <a:t>, Route, </a:t>
            </a:r>
            <a:r>
              <a:rPr lang="en-US" dirty="0" err="1">
                <a:latin typeface="Consolas" panose="020B0609020204030204" pitchFamily="49" charset="0"/>
                <a:cs typeface="Consolas" panose="020B0609020204030204" pitchFamily="49" charset="0"/>
              </a:rPr>
              <a:t>ImageStream</a:t>
            </a:r>
            <a:r>
              <a:rPr lang="en-US" dirty="0">
                <a:latin typeface="Consolas" panose="020B0609020204030204" pitchFamily="49" charset="0"/>
                <a:cs typeface="Consolas" panose="020B0609020204030204" pitchFamily="49" charset="0"/>
              </a:rPr>
              <a:t>, </a:t>
            </a:r>
            <a:r>
              <a:rPr lang="en-US" dirty="0">
                <a:cs typeface="Consolas" panose="020B0609020204030204" pitchFamily="49" charset="0"/>
              </a:rPr>
              <a:t>and</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ImageStreamTag</a:t>
            </a:r>
            <a:r>
              <a:rPr lang="en-US" dirty="0">
                <a:latin typeface="Consolas" panose="020B0609020204030204" pitchFamily="49" charset="0"/>
                <a:cs typeface="Consolas" panose="020B0609020204030204" pitchFamily="49" charset="0"/>
              </a:rPr>
              <a:t>, </a:t>
            </a:r>
            <a:r>
              <a:rPr lang="en-US" dirty="0">
                <a:latin typeface="Segoe UI" panose="020B0502040204020203" pitchFamily="34" charset="0"/>
                <a:cs typeface="Segoe UI" panose="020B0502040204020203" pitchFamily="34" charset="0"/>
              </a:rPr>
              <a:t>that are specific to OpenShift distributions</a:t>
            </a:r>
          </a:p>
          <a:p>
            <a:r>
              <a:rPr lang="en-US" b="1" dirty="0">
                <a:latin typeface="Segoe UI" panose="020B0502040204020203" pitchFamily="34" charset="0"/>
                <a:cs typeface="Segoe UI" panose="020B0502040204020203" pitchFamily="34" charset="0"/>
              </a:rPr>
              <a:t>Authentication </a:t>
            </a:r>
            <a:r>
              <a:rPr lang="en-US" dirty="0">
                <a:latin typeface="Segoe UI" panose="020B0502040204020203" pitchFamily="34" charset="0"/>
                <a:cs typeface="Segoe UI" panose="020B0502040204020203" pitchFamily="34" charset="0"/>
              </a:rPr>
              <a:t>to allow you to work projects with only authenticated users</a:t>
            </a:r>
            <a:endParaRPr lang="en-US" b="1"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Additional commands </a:t>
            </a:r>
            <a:r>
              <a:rPr lang="en-US" dirty="0">
                <a:latin typeface="Segoe UI" panose="020B0502040204020203" pitchFamily="34" charset="0"/>
                <a:cs typeface="Segoe UI" panose="020B0502040204020203" pitchFamily="34" charset="0"/>
              </a:rPr>
              <a:t>like </a:t>
            </a: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new-app </a:t>
            </a:r>
            <a:r>
              <a:rPr lang="en-US" dirty="0">
                <a:latin typeface="Segoe UI" panose="020B0502040204020203" pitchFamily="34" charset="0"/>
                <a:cs typeface="Segoe UI" panose="020B0502040204020203" pitchFamily="34" charset="0"/>
              </a:rPr>
              <a:t>to make it easier to get applications started</a:t>
            </a:r>
            <a:endParaRPr lang="en-US" b="1"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1688890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Application Deployment</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CLI</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587477" y="2011101"/>
            <a:ext cx="3114369" cy="4351338"/>
          </a:xfrm>
        </p:spPr>
        <p:txBody>
          <a:bodyPr/>
          <a:lstStyle/>
          <a:p>
            <a:pPr marL="0" indent="0">
              <a:buNone/>
            </a:pPr>
            <a:r>
              <a:rPr lang="en-US" dirty="0">
                <a:latin typeface="Segoe UI" panose="020B0502040204020203" pitchFamily="34" charset="0"/>
                <a:cs typeface="Segoe UI" panose="020B0502040204020203" pitchFamily="34" charset="0"/>
              </a:rPr>
              <a:t>The </a:t>
            </a:r>
            <a:r>
              <a:rPr lang="en-US" b="1" dirty="0">
                <a:latin typeface="Segoe UI" panose="020B0502040204020203" pitchFamily="34" charset="0"/>
                <a:cs typeface="Segoe UI" panose="020B0502040204020203" pitchFamily="34" charset="0"/>
              </a:rPr>
              <a:t>ARO CLI </a:t>
            </a:r>
            <a:r>
              <a:rPr lang="en-US" dirty="0">
                <a:latin typeface="Segoe UI" panose="020B0502040204020203" pitchFamily="34" charset="0"/>
                <a:cs typeface="Segoe UI" panose="020B0502040204020203" pitchFamily="34" charset="0"/>
              </a:rPr>
              <a:t>exposes commands for managing your applications, as well as lower-level tools to interact with each component of your system</a:t>
            </a:r>
          </a:p>
          <a:p>
            <a:pPr marL="0" indent="0">
              <a:buNone/>
            </a:pPr>
            <a:endParaRPr lang="en-US" dirty="0">
              <a:latin typeface="Segoe UI" panose="020B0502040204020203" pitchFamily="34" charset="0"/>
              <a:cs typeface="Segoe UI" panose="020B0502040204020203" pitchFamily="34" charset="0"/>
            </a:endParaRP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7" name="Rounded Rectangle 6">
            <a:extLst>
              <a:ext uri="{FF2B5EF4-FFF2-40B4-BE49-F238E27FC236}">
                <a16:creationId xmlns:a16="http://schemas.microsoft.com/office/drawing/2014/main" id="{0C8BDA45-0EF8-E7F3-0C36-07E8F72E2B11}"/>
              </a:ext>
            </a:extLst>
          </p:cNvPr>
          <p:cNvSpPr/>
          <p:nvPr/>
        </p:nvSpPr>
        <p:spPr>
          <a:xfrm>
            <a:off x="3952569" y="1854753"/>
            <a:ext cx="9837174" cy="4664034"/>
          </a:xfrm>
          <a:prstGeom prst="round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85B6F1-6636-6871-7407-5EFE1681949F}"/>
              </a:ext>
            </a:extLst>
          </p:cNvPr>
          <p:cNvSpPr txBox="1"/>
          <p:nvPr/>
        </p:nvSpPr>
        <p:spPr>
          <a:xfrm>
            <a:off x="4454015" y="2295350"/>
            <a:ext cx="7866939" cy="4247317"/>
          </a:xfrm>
          <a:prstGeom prst="rect">
            <a:avLst/>
          </a:prstGeom>
          <a:noFill/>
        </p:spPr>
        <p:txBody>
          <a:bodyPr wrap="square">
            <a:spAutoFit/>
          </a:bodyPr>
          <a:lstStyle/>
          <a:p>
            <a:pPr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login </a:t>
            </a:r>
            <a:r>
              <a:rPr lang="en-US" sz="1800" b="0" i="0" u="none" strike="noStrike" dirty="0">
                <a:solidFill>
                  <a:srgbClr val="00FF00"/>
                </a:solidFill>
                <a:effectLst/>
                <a:latin typeface="Roboto Mono" pitchFamily="49" charset="0"/>
                <a:hlinkClick r:id="rId4"/>
              </a:rPr>
              <a:t>https://127.0.0.1.8443</a:t>
            </a:r>
            <a:r>
              <a:rPr lang="en-US" sz="1800" b="0" i="0" u="none" strike="noStrike" dirty="0">
                <a:solidFill>
                  <a:srgbClr val="00FF00"/>
                </a:solidFill>
                <a:effectLst/>
                <a:latin typeface="Roboto Mono" pitchFamily="49" charset="0"/>
              </a:rPr>
              <a:t> –token=&lt;hidden&gt;</a:t>
            </a:r>
            <a:endParaRPr lang="en-US" b="0" i="0" dirty="0">
              <a:solidFill>
                <a:srgbClr val="000000"/>
              </a:solidFill>
              <a:effectLst/>
              <a:latin typeface="Segoe UI" panose="020B0502040204020203" pitchFamily="34" charset="0"/>
            </a:endParaRPr>
          </a:p>
          <a:p>
            <a:pPr fontAlgn="base"/>
            <a:r>
              <a:rPr lang="en-US" sz="1800" b="0" i="0" u="none" strike="noStrike" dirty="0">
                <a:solidFill>
                  <a:srgbClr val="EFEFEF"/>
                </a:solidFill>
                <a:effectLst/>
                <a:latin typeface="Roboto Mono" pitchFamily="49" charset="0"/>
              </a:rPr>
              <a:t>Logs into developer console on CLI</a:t>
            </a:r>
            <a:endParaRPr lang="en-US" sz="1800" b="0" i="0" u="none" strike="noStrike" dirty="0">
              <a:solidFill>
                <a:srgbClr val="00FF00"/>
              </a:solidFill>
              <a:effectLst/>
              <a:latin typeface="Roboto Mono" pitchFamily="49" charset="0"/>
            </a:endParaRPr>
          </a:p>
          <a:p>
            <a:pPr algn="l" rtl="0" fontAlgn="base"/>
            <a:endParaRPr lang="en-US" dirty="0">
              <a:solidFill>
                <a:srgbClr val="00FF00"/>
              </a:solidFill>
              <a:latin typeface="Roboto Mono" pitchFamily="49"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new-project &lt;project-name&gt;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EFEFEF"/>
                </a:solidFill>
                <a:effectLst/>
                <a:latin typeface="Roboto Mono" pitchFamily="49" charset="0"/>
              </a:rPr>
              <a:t>Creates a new project </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EFEFEF"/>
                </a:solidFill>
                <a:effectLst/>
                <a:latin typeface="Roboto Mono" pitchFamily="49" charset="0"/>
              </a:rPr>
              <a:t> </a:t>
            </a:r>
            <a:r>
              <a:rPr lang="en-US" sz="1800" b="0" i="0" dirty="0">
                <a:solidFill>
                  <a:srgbClr val="EFEFEF"/>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project &lt;project-name&gt;</a:t>
            </a:r>
            <a:r>
              <a:rPr lang="en-US" sz="1800" b="0" i="0" dirty="0">
                <a:solidFill>
                  <a:srgbClr val="00FF00"/>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Switches between projects</a:t>
            </a:r>
            <a:endParaRPr lang="en-US" b="0" i="0" dirty="0">
              <a:solidFill>
                <a:srgbClr val="000000"/>
              </a:solidFill>
              <a:effectLst/>
              <a:latin typeface="Segoe UI" panose="020B0502040204020203" pitchFamily="34" charset="0"/>
            </a:endParaRPr>
          </a:p>
          <a:p>
            <a:pPr algn="l" rtl="0" fontAlgn="base"/>
            <a:r>
              <a:rPr lang="en-US" sz="1800" b="0" i="0" dirty="0">
                <a:solidFill>
                  <a:srgbClr val="00FF00"/>
                </a:solidFill>
                <a:effectLst/>
                <a:latin typeface="Roboto Mono" pitchFamily="49" charset="0"/>
              </a:rPr>
              <a:t>​</a:t>
            </a:r>
            <a:endParaRPr lang="en-US" b="0" i="0" dirty="0">
              <a:solidFill>
                <a:srgbClr val="000000"/>
              </a:solidFill>
              <a:effectLst/>
              <a:latin typeface="Segoe UI" panose="020B0502040204020203" pitchFamily="34"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status</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Shows a high-level overview of the current project</a:t>
            </a:r>
          </a:p>
          <a:p>
            <a:pPr algn="l" rtl="0" fontAlgn="base"/>
            <a:endParaRPr lang="en-US" sz="1800" b="0" i="0" u="none" strike="noStrike" dirty="0">
              <a:solidFill>
                <a:srgbClr val="00FF00"/>
              </a:solidFill>
              <a:effectLst/>
              <a:latin typeface="Roboto Mono" pitchFamily="49" charset="0"/>
            </a:endParaRPr>
          </a:p>
          <a:p>
            <a:pPr algn="l" rtl="0" fontAlgn="base"/>
            <a:r>
              <a:rPr lang="en-US" sz="1800" b="0" i="0" u="none" strike="noStrike" dirty="0">
                <a:solidFill>
                  <a:srgbClr val="00FF00"/>
                </a:solidFill>
                <a:effectLst/>
                <a:latin typeface="Roboto Mono" pitchFamily="49" charset="0"/>
              </a:rPr>
              <a:t>$ </a:t>
            </a:r>
            <a:r>
              <a:rPr lang="en-US" sz="1800" b="0" i="0" u="none" strike="noStrike" dirty="0" err="1">
                <a:solidFill>
                  <a:srgbClr val="00FF00"/>
                </a:solidFill>
                <a:effectLst/>
                <a:latin typeface="Roboto Mono" pitchFamily="49" charset="0"/>
              </a:rPr>
              <a:t>oc</a:t>
            </a:r>
            <a:r>
              <a:rPr lang="en-US" sz="1800" b="0" i="0" u="none" strike="noStrike" dirty="0">
                <a:solidFill>
                  <a:srgbClr val="00FF00"/>
                </a:solidFill>
                <a:effectLst/>
                <a:latin typeface="Roboto Mono" pitchFamily="49" charset="0"/>
              </a:rPr>
              <a:t> config view</a:t>
            </a:r>
            <a:endParaRPr lang="en-US" b="0" i="0" dirty="0">
              <a:solidFill>
                <a:srgbClr val="000000"/>
              </a:solidFill>
              <a:effectLst/>
              <a:latin typeface="Segoe UI" panose="020B0502040204020203" pitchFamily="34" charset="0"/>
            </a:endParaRPr>
          </a:p>
          <a:p>
            <a:pPr algn="l" rtl="0" fontAlgn="base"/>
            <a:r>
              <a:rPr lang="en-US" b="0" i="0" dirty="0">
                <a:solidFill>
                  <a:srgbClr val="EFEFEF"/>
                </a:solidFill>
                <a:effectLst/>
                <a:latin typeface="Roboto Mono" pitchFamily="49" charset="0"/>
              </a:rPr>
              <a:t>How to view the current CLI configuration file</a:t>
            </a:r>
            <a:endParaRPr lang="en-US"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p:txBody>
      </p:sp>
    </p:spTree>
    <p:extLst>
      <p:ext uri="{BB962C8B-B14F-4D97-AF65-F5344CB8AC3E}">
        <p14:creationId xmlns:p14="http://schemas.microsoft.com/office/powerpoint/2010/main" val="942326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2"/>
            <a:ext cx="11374096" cy="5013857"/>
          </a:xfrm>
        </p:spPr>
        <p:txBody>
          <a:bodyPr>
            <a:normAutofit/>
          </a:bodyPr>
          <a:lstStyle/>
          <a:p>
            <a:pPr marL="0" indent="0" algn="ctr">
              <a:buNone/>
            </a:pPr>
            <a:r>
              <a:rPr lang="en-US" sz="2800" b="1" dirty="0" err="1">
                <a:latin typeface="Consolas" panose="020B0609020204030204" pitchFamily="49" charset="0"/>
                <a:cs typeface="Consolas" panose="020B0609020204030204" pitchFamily="49" charset="0"/>
              </a:rPr>
              <a:t>oc</a:t>
            </a:r>
            <a:r>
              <a:rPr lang="en-US" sz="2800" b="1" dirty="0">
                <a:latin typeface="Consolas" panose="020B0609020204030204" pitchFamily="49" charset="0"/>
                <a:cs typeface="Consolas" panose="020B0609020204030204" pitchFamily="49" charset="0"/>
              </a:rPr>
              <a:t> expose &lt;object-type&gt; &lt;object-name&gt;</a:t>
            </a:r>
          </a:p>
          <a:p>
            <a:pPr marL="0" indent="0" algn="ctr">
              <a:buNone/>
            </a:pPr>
            <a:endParaRPr lang="en-US" b="1" dirty="0">
              <a:latin typeface="Consolas" panose="020B0609020204030204" pitchFamily="49" charset="0"/>
              <a:cs typeface="Consolas" panose="020B0609020204030204" pitchFamily="49" charset="0"/>
            </a:endParaRPr>
          </a:p>
          <a:p>
            <a:pPr marL="0" indent="0" algn="ctr">
              <a:buNone/>
            </a:pPr>
            <a:r>
              <a:rPr lang="en-US" sz="2800" dirty="0">
                <a:latin typeface="Segoe UI" panose="020B0502040204020203" pitchFamily="34" charset="0"/>
                <a:cs typeface="Segoe UI" panose="020B0502040204020203" pitchFamily="34" charset="0"/>
              </a:rPr>
              <a:t>looks up a service and exposes it as a route, and also has the ability to expose a deployment configuration, replication controller, service, or pod as a new service on a specified port. </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b="1" dirty="0" err="1">
                <a:latin typeface="Consolas" panose="020B0609020204030204" pitchFamily="49" charset="0"/>
                <a:cs typeface="Consolas" panose="020B0609020204030204" pitchFamily="49" charset="0"/>
              </a:rPr>
              <a:t>oc</a:t>
            </a:r>
            <a:r>
              <a:rPr lang="en-US" sz="2800" b="1" dirty="0">
                <a:latin typeface="Consolas" panose="020B0609020204030204" pitchFamily="49" charset="0"/>
                <a:cs typeface="Consolas" panose="020B0609020204030204" pitchFamily="49" charset="0"/>
              </a:rPr>
              <a:t> get routes –o </a:t>
            </a:r>
            <a:r>
              <a:rPr lang="en-US" sz="2800" b="1" dirty="0" err="1">
                <a:latin typeface="Consolas" panose="020B0609020204030204" pitchFamily="49" charset="0"/>
                <a:cs typeface="Consolas" panose="020B0609020204030204" pitchFamily="49" charset="0"/>
              </a:rPr>
              <a:t>yaml</a:t>
            </a:r>
            <a:r>
              <a:rPr lang="en-US" sz="2800" b="1" dirty="0">
                <a:latin typeface="Consolas" panose="020B0609020204030204" pitchFamily="49" charset="0"/>
                <a:cs typeface="Consolas" panose="020B0609020204030204" pitchFamily="49" charset="0"/>
              </a:rPr>
              <a:t> &lt;resource-name&gt;</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dirty="0">
                <a:latin typeface="Segoe UI" panose="020B0502040204020203" pitchFamily="34" charset="0"/>
                <a:cs typeface="Segoe UI" panose="020B0502040204020203" pitchFamily="34" charset="0"/>
              </a:rPr>
              <a:t>verifies the route to your application has been created</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3225386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2440" y="-38735"/>
            <a:ext cx="10515600" cy="1325563"/>
          </a:xfrm>
        </p:spPr>
        <p:txBody>
          <a:bodyPr/>
          <a:lstStyle/>
          <a:p>
            <a:r>
              <a:rPr lang="en-US" sz="5400" b="1" dirty="0">
                <a:solidFill>
                  <a:srgbClr val="002060"/>
                </a:solidFill>
                <a:latin typeface="Segoe UI"/>
                <a:cs typeface="Segoe UI"/>
              </a:rPr>
              <a:t>Ratings App</a:t>
            </a:r>
            <a:endParaRPr lang="en-US" dirty="0"/>
          </a:p>
        </p:txBody>
      </p:sp>
      <p:sp>
        <p:nvSpPr>
          <p:cNvPr id="2" name="Text Placeholder 1"/>
          <p:cNvSpPr>
            <a:spLocks noGrp="1"/>
          </p:cNvSpPr>
          <p:nvPr>
            <p:ph type="body" sz="quarter" idx="10"/>
          </p:nvPr>
        </p:nvSpPr>
        <p:spPr>
          <a:xfrm>
            <a:off x="6875558" y="1767407"/>
            <a:ext cx="5100323" cy="4159280"/>
          </a:xfrm>
        </p:spPr>
        <p:txBody>
          <a:bodyPr vert="horz" lIns="91440" tIns="45720" rIns="91440" bIns="45720" rtlCol="0" anchor="t">
            <a:normAutofit/>
          </a:bodyPr>
          <a:lstStyle/>
          <a:p>
            <a:r>
              <a:rPr lang="en-US" sz="3200" dirty="0">
                <a:latin typeface="Segoe UI"/>
                <a:cs typeface="Segoe UI"/>
              </a:rPr>
              <a:t>Simple Node.js application</a:t>
            </a:r>
          </a:p>
          <a:p>
            <a:r>
              <a:rPr lang="en-US" sz="3200" dirty="0">
                <a:latin typeface="Segoe UI"/>
                <a:cs typeface="Segoe UI"/>
              </a:rPr>
              <a:t>Two components:</a:t>
            </a:r>
            <a:endParaRPr lang="en-US" dirty="0">
              <a:latin typeface="Calibri" panose="020F0502020204030204"/>
              <a:cs typeface="Calibri" panose="020F0502020204030204"/>
            </a:endParaRPr>
          </a:p>
          <a:p>
            <a:pPr lvl="1"/>
            <a:r>
              <a:rPr lang="en-US" sz="2800" dirty="0">
                <a:latin typeface="Consolas"/>
                <a:cs typeface="Segoe UI"/>
              </a:rPr>
              <a:t>rating-</a:t>
            </a:r>
            <a:r>
              <a:rPr lang="en-US" sz="2800" dirty="0" err="1">
                <a:latin typeface="Consolas"/>
                <a:cs typeface="Segoe UI"/>
              </a:rPr>
              <a:t>api</a:t>
            </a:r>
            <a:r>
              <a:rPr lang="en-US" sz="2800" dirty="0">
                <a:latin typeface="Segoe UI"/>
                <a:cs typeface="Segoe UI"/>
              </a:rPr>
              <a:t> is the public-facing web API</a:t>
            </a:r>
          </a:p>
          <a:p>
            <a:pPr lvl="1"/>
            <a:r>
              <a:rPr lang="en-US" sz="2800" dirty="0">
                <a:latin typeface="Consolas"/>
                <a:cs typeface="Segoe UI"/>
              </a:rPr>
              <a:t>rating-web</a:t>
            </a:r>
            <a:r>
              <a:rPr lang="en-US" sz="2800" dirty="0">
                <a:latin typeface="Segoe UI"/>
                <a:cs typeface="Segoe UI"/>
              </a:rPr>
              <a:t> is the public-facing web frontend</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pSp>
        <p:nvGrpSpPr>
          <p:cNvPr id="8" name="Group 7">
            <a:extLst>
              <a:ext uri="{FF2B5EF4-FFF2-40B4-BE49-F238E27FC236}">
                <a16:creationId xmlns:a16="http://schemas.microsoft.com/office/drawing/2014/main" id="{C57249E0-732F-BC74-F6DD-760F2E82B87A}"/>
              </a:ext>
            </a:extLst>
          </p:cNvPr>
          <p:cNvGrpSpPr/>
          <p:nvPr/>
        </p:nvGrpSpPr>
        <p:grpSpPr>
          <a:xfrm>
            <a:off x="524691" y="1107656"/>
            <a:ext cx="5925457" cy="5443639"/>
            <a:chOff x="4913811" y="2189696"/>
            <a:chExt cx="6585857" cy="5867983"/>
          </a:xfrm>
        </p:grpSpPr>
        <p:pic>
          <p:nvPicPr>
            <p:cNvPr id="4" name="Picture 5" descr="Graphical user interface, website&#10;&#10;Description automatically generated">
              <a:extLst>
                <a:ext uri="{FF2B5EF4-FFF2-40B4-BE49-F238E27FC236}">
                  <a16:creationId xmlns:a16="http://schemas.microsoft.com/office/drawing/2014/main" id="{05947AA8-A647-64AE-4C48-08B91BD65C4A}"/>
                </a:ext>
              </a:extLst>
            </p:cNvPr>
            <p:cNvPicPr>
              <a:picLocks noChangeAspect="1"/>
            </p:cNvPicPr>
            <p:nvPr/>
          </p:nvPicPr>
          <p:blipFill>
            <a:blip r:embed="rId4"/>
            <a:stretch>
              <a:fillRect/>
            </a:stretch>
          </p:blipFill>
          <p:spPr>
            <a:xfrm>
              <a:off x="4913811" y="2189696"/>
              <a:ext cx="6585857" cy="225871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3F60D72-F685-8F03-88CE-435A0E1DAE03}"/>
                </a:ext>
              </a:extLst>
            </p:cNvPr>
            <p:cNvPicPr>
              <a:picLocks noChangeAspect="1"/>
            </p:cNvPicPr>
            <p:nvPr/>
          </p:nvPicPr>
          <p:blipFill>
            <a:blip r:embed="rId5"/>
            <a:stretch>
              <a:fillRect/>
            </a:stretch>
          </p:blipFill>
          <p:spPr>
            <a:xfrm>
              <a:off x="4914900" y="4451509"/>
              <a:ext cx="6583680" cy="185642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F428D18-B1D0-551D-5CE5-E965DCB4ECD6}"/>
                </a:ext>
              </a:extLst>
            </p:cNvPr>
            <p:cNvPicPr>
              <a:picLocks noChangeAspect="1"/>
            </p:cNvPicPr>
            <p:nvPr/>
          </p:nvPicPr>
          <p:blipFill>
            <a:blip r:embed="rId6"/>
            <a:stretch>
              <a:fillRect/>
            </a:stretch>
          </p:blipFill>
          <p:spPr>
            <a:xfrm>
              <a:off x="4914900" y="6278409"/>
              <a:ext cx="6583680" cy="1779270"/>
            </a:xfrm>
            <a:prstGeom prst="rect">
              <a:avLst/>
            </a:prstGeom>
          </p:spPr>
        </p:pic>
      </p:grpSp>
    </p:spTree>
    <p:extLst>
      <p:ext uri="{BB962C8B-B14F-4D97-AF65-F5344CB8AC3E}">
        <p14:creationId xmlns:p14="http://schemas.microsoft.com/office/powerpoint/2010/main" val="41825825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2"/>
            <a:ext cx="11374096" cy="5013857"/>
          </a:xfrm>
        </p:spPr>
        <p:txBody>
          <a:bodyPr>
            <a:normAutofit lnSpcReduction="10000"/>
          </a:bodyPr>
          <a:lstStyle/>
          <a:p>
            <a:pPr marL="0" indent="0" algn="ctr">
              <a:buNone/>
            </a:pPr>
            <a:r>
              <a:rPr lang="en-US" sz="2800" dirty="0">
                <a:latin typeface="Segoe UI" panose="020B0502040204020203" pitchFamily="34" charset="0"/>
                <a:cs typeface="Segoe UI" panose="020B0502040204020203" pitchFamily="34" charset="0"/>
              </a:rPr>
              <a:t>Creating a new project and application can be as easy as:</a:t>
            </a:r>
          </a:p>
          <a:p>
            <a:pPr marL="0" indent="0" algn="ctr">
              <a:buNone/>
            </a:pPr>
            <a:endParaRPr lang="en-US" dirty="0">
              <a:latin typeface="Segoe UI" panose="020B0502040204020203" pitchFamily="34" charset="0"/>
              <a:cs typeface="Segoe UI" panose="020B0502040204020203" pitchFamily="34" charset="0"/>
            </a:endParaRP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new-project my-project</a:t>
            </a: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new-app my-apps-repo</a:t>
            </a:r>
          </a:p>
          <a:p>
            <a:pPr marL="0" indent="0" algn="ctr">
              <a:buNone/>
            </a:pPr>
            <a:endParaRPr lang="en-US" dirty="0">
              <a:latin typeface="Consolas" panose="020B0609020204030204" pitchFamily="49" charset="0"/>
              <a:cs typeface="Consolas" panose="020B0609020204030204" pitchFamily="49" charset="0"/>
            </a:endParaRPr>
          </a:p>
          <a:p>
            <a:pPr marL="0" indent="0" algn="ctr">
              <a:buNone/>
            </a:pPr>
            <a:r>
              <a:rPr lang="en-US" sz="2800" dirty="0">
                <a:latin typeface="Segoe UI" panose="020B0502040204020203" pitchFamily="34" charset="0"/>
                <a:cs typeface="Segoe UI" panose="020B0502040204020203" pitchFamily="34" charset="0"/>
              </a:rPr>
              <a:t>and viewing pods and logs can use the </a:t>
            </a:r>
            <a:r>
              <a:rPr lang="en-US" sz="2800" dirty="0" err="1">
                <a:latin typeface="Segoe UI" panose="020B0502040204020203" pitchFamily="34" charset="0"/>
                <a:cs typeface="Segoe UI" panose="020B0502040204020203" pitchFamily="34" charset="0"/>
              </a:rPr>
              <a:t>oc</a:t>
            </a:r>
            <a:r>
              <a:rPr lang="en-US" sz="2800" dirty="0">
                <a:latin typeface="Segoe UI" panose="020B0502040204020203" pitchFamily="34" charset="0"/>
                <a:cs typeface="Segoe UI" panose="020B0502040204020203" pitchFamily="34" charset="0"/>
              </a:rPr>
              <a:t> commands:</a:t>
            </a:r>
          </a:p>
          <a:p>
            <a:pPr marL="0" indent="0" algn="ctr">
              <a:buNone/>
            </a:pPr>
            <a:endParaRPr lang="en-US" sz="2800" dirty="0">
              <a:latin typeface="Segoe UI" panose="020B0502040204020203" pitchFamily="34" charset="0"/>
              <a:cs typeface="Segoe UI" panose="020B0502040204020203" pitchFamily="34" charset="0"/>
            </a:endParaRP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logs app-name</a:t>
            </a:r>
          </a:p>
          <a:p>
            <a:pPr marL="0" indent="0" algn="ctr">
              <a:buNone/>
            </a:pPr>
            <a:r>
              <a:rPr lang="en-US" sz="2800" dirty="0" err="1">
                <a:latin typeface="Consolas" panose="020B0609020204030204" pitchFamily="49" charset="0"/>
                <a:cs typeface="Consolas" panose="020B0609020204030204" pitchFamily="49" charset="0"/>
              </a:rPr>
              <a:t>oc</a:t>
            </a:r>
            <a:r>
              <a:rPr lang="en-US" sz="2800" dirty="0">
                <a:latin typeface="Consolas" panose="020B0609020204030204" pitchFamily="49" charset="0"/>
                <a:cs typeface="Consolas" panose="020B0609020204030204" pitchFamily="49" charset="0"/>
              </a:rPr>
              <a:t> get pods</a:t>
            </a:r>
          </a:p>
          <a:p>
            <a:pPr marL="0" indent="0" algn="ctr">
              <a:buNone/>
            </a:pPr>
            <a:r>
              <a:rPr lang="en-US" dirty="0" err="1">
                <a:latin typeface="Consolas" panose="020B0609020204030204" pitchFamily="49" charset="0"/>
                <a:cs typeface="Consolas" panose="020B0609020204030204" pitchFamily="49" charset="0"/>
              </a:rPr>
              <a:t>oc</a:t>
            </a:r>
            <a:r>
              <a:rPr lang="en-US" dirty="0">
                <a:latin typeface="Consolas" panose="020B0609020204030204" pitchFamily="49" charset="0"/>
                <a:cs typeface="Consolas" panose="020B0609020204030204" pitchFamily="49" charset="0"/>
              </a:rPr>
              <a:t> status</a:t>
            </a:r>
            <a:endParaRPr lang="en-US" sz="2800" dirty="0">
              <a:latin typeface="Consolas" panose="020B0609020204030204" pitchFamily="49" charset="0"/>
              <a:cs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CLI</a:t>
            </a:r>
          </a:p>
        </p:txBody>
      </p:sp>
    </p:spTree>
    <p:extLst>
      <p:ext uri="{BB962C8B-B14F-4D97-AF65-F5344CB8AC3E}">
        <p14:creationId xmlns:p14="http://schemas.microsoft.com/office/powerpoint/2010/main" val="4066841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60697" y="1844143"/>
            <a:ext cx="11374096" cy="1704766"/>
          </a:xfrm>
        </p:spPr>
        <p:txBody>
          <a:bodyPr>
            <a:normAutofit/>
          </a:bodyPr>
          <a:lstStyle/>
          <a:p>
            <a:pPr marL="0" indent="0" algn="ctr">
              <a:lnSpc>
                <a:spcPct val="100000"/>
              </a:lnSpc>
              <a:buNone/>
            </a:pPr>
            <a:r>
              <a:rPr lang="en-US" sz="2800" dirty="0">
                <a:latin typeface="Segoe UI" panose="020B0502040204020203" pitchFamily="34" charset="0"/>
                <a:cs typeface="Segoe UI" panose="020B0502040204020203" pitchFamily="34" charset="0"/>
              </a:rPr>
              <a:t>An ARO project allows a community of users to organize and manage their content in isolation from other communities. Using projects, you can organize and manage applications in isolation. </a:t>
            </a:r>
          </a:p>
          <a:p>
            <a:pPr marL="0" indent="0" algn="ctr">
              <a:lnSpc>
                <a:spcPct val="100000"/>
              </a:lnSpc>
              <a:buNone/>
            </a:pPr>
            <a:endParaRPr lang="en-US"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What are ARO Projects?</a:t>
            </a:r>
          </a:p>
        </p:txBody>
      </p:sp>
      <p:sp>
        <p:nvSpPr>
          <p:cNvPr id="3" name="TextBox 2">
            <a:extLst>
              <a:ext uri="{FF2B5EF4-FFF2-40B4-BE49-F238E27FC236}">
                <a16:creationId xmlns:a16="http://schemas.microsoft.com/office/drawing/2014/main" id="{AFF74DDB-F099-4769-BC15-91D89F1892D1}"/>
              </a:ext>
            </a:extLst>
          </p:cNvPr>
          <p:cNvSpPr txBox="1"/>
          <p:nvPr/>
        </p:nvSpPr>
        <p:spPr>
          <a:xfrm>
            <a:off x="560697" y="3429000"/>
            <a:ext cx="9114246" cy="3209084"/>
          </a:xfrm>
          <a:prstGeom prst="rect">
            <a:avLst/>
          </a:prstGeom>
          <a:noFill/>
        </p:spPr>
        <p:txBody>
          <a:bodyPr wrap="square" rtlCol="0">
            <a:spAutoFit/>
          </a:body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manage an entire project lifecycle, including:</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Creating, viewing, and deleting a project</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solidFill>
                  <a:prstClr val="black"/>
                </a:solidFill>
                <a:latin typeface="Segoe UI" panose="020B0502040204020203" pitchFamily="34" charset="0"/>
                <a:cs typeface="Segoe UI" panose="020B0502040204020203" pitchFamily="34" charset="0"/>
              </a:rPr>
              <a:t>Grant or revoke access to a project</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Manage cluster roles for users</a:t>
            </a:r>
          </a:p>
          <a:p>
            <a:pPr marL="457200" marR="0" lvl="0" indent="-457200"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solidFill>
                  <a:prstClr val="black"/>
                </a:solidFill>
                <a:latin typeface="Segoe UI" panose="020B0502040204020203" pitchFamily="34" charset="0"/>
                <a:cs typeface="Segoe UI" panose="020B0502040204020203" pitchFamily="34" charset="0"/>
              </a:rPr>
              <a:t>Prevent authenticated user groups from self-provisioning new projects</a:t>
            </a:r>
            <a:endParaRPr kumimoji="0" lang="en-US"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endParaRPr lang="en-US" dirty="0"/>
          </a:p>
        </p:txBody>
      </p:sp>
    </p:spTree>
    <p:extLst>
      <p:ext uri="{BB962C8B-B14F-4D97-AF65-F5344CB8AC3E}">
        <p14:creationId xmlns:p14="http://schemas.microsoft.com/office/powerpoint/2010/main" val="30269406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0985" y="1890296"/>
            <a:ext cx="11374096" cy="4556504"/>
          </a:xfrm>
        </p:spPr>
        <p:txBody>
          <a:bodyPr>
            <a:normAutofit/>
          </a:bodyPr>
          <a:lstStyle/>
          <a:p>
            <a:pPr marL="0" indent="0" algn="ctr">
              <a:buNone/>
            </a:pPr>
            <a:r>
              <a:rPr lang="en-US" sz="2800" dirty="0">
                <a:latin typeface="Segoe UI" panose="020B0502040204020203" pitchFamily="34" charset="0"/>
                <a:cs typeface="Segoe UI" panose="020B0502040204020203" pitchFamily="34" charset="0"/>
              </a:rPr>
              <a:t>ARO’s web console provides an easy way to organize and manage resources associated with your application like pods, services, and routes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 name="Picture 7" descr="Graphical user interface, application&#10;&#10;Description automatically generated">
            <a:extLst>
              <a:ext uri="{FF2B5EF4-FFF2-40B4-BE49-F238E27FC236}">
                <a16:creationId xmlns:a16="http://schemas.microsoft.com/office/drawing/2014/main" id="{43D419C3-2AAF-AD15-7F04-526690555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04" y="3301659"/>
            <a:ext cx="10342792" cy="2851150"/>
          </a:xfrm>
          <a:prstGeom prst="rect">
            <a:avLst/>
          </a:prstGeom>
        </p:spPr>
      </p:pic>
      <p:sp>
        <p:nvSpPr>
          <p:cNvPr id="11" name="Title 2">
            <a:extLst>
              <a:ext uri="{FF2B5EF4-FFF2-40B4-BE49-F238E27FC236}">
                <a16:creationId xmlns:a16="http://schemas.microsoft.com/office/drawing/2014/main" id="{617740DE-DA34-339E-59FF-F8B09913A476}"/>
              </a:ext>
            </a:extLst>
          </p:cNvPr>
          <p:cNvSpPr>
            <a:spLocks noGrp="1"/>
          </p:cNvSpPr>
          <p:nvPr>
            <p:ph type="title"/>
          </p:nvPr>
        </p:nvSpPr>
        <p:spPr>
          <a:xfrm>
            <a:off x="560697" y="339725"/>
            <a:ext cx="10515600" cy="1325563"/>
          </a:xfrm>
        </p:spPr>
        <p:txBody>
          <a:bodyPr/>
          <a:lstStyle/>
          <a:p>
            <a:r>
              <a:rPr lang="en-US" sz="5400" b="1" dirty="0">
                <a:solidFill>
                  <a:srgbClr val="002060"/>
                </a:solidFill>
                <a:latin typeface="Segoe UI" panose="020B0502040204020203" pitchFamily="34" charset="0"/>
                <a:cs typeface="Segoe UI" panose="020B0502040204020203" pitchFamily="34" charset="0"/>
              </a:rPr>
              <a:t>Application Deployment</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Projects</a:t>
            </a:r>
          </a:p>
        </p:txBody>
      </p:sp>
    </p:spTree>
    <p:extLst>
      <p:ext uri="{BB962C8B-B14F-4D97-AF65-F5344CB8AC3E}">
        <p14:creationId xmlns:p14="http://schemas.microsoft.com/office/powerpoint/2010/main" val="1596327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Image Build Options</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OpenShift options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Docker Build</a:t>
            </a:r>
          </a:p>
          <a:p>
            <a:pPr lvl="1"/>
            <a:r>
              <a:rPr lang="en-US" dirty="0">
                <a:latin typeface="Segoe UI" panose="020B0502040204020203" pitchFamily="34" charset="0"/>
                <a:cs typeface="Segoe UI" panose="020B0502040204020203" pitchFamily="34" charset="0"/>
              </a:rPr>
              <a:t>Builds an application from a </a:t>
            </a:r>
            <a:r>
              <a:rPr lang="en-US" dirty="0" err="1">
                <a:latin typeface="Segoe UI" panose="020B0502040204020203" pitchFamily="34" charset="0"/>
                <a:cs typeface="Segoe UI" panose="020B0502040204020203" pitchFamily="34" charset="0"/>
              </a:rPr>
              <a:t>dockerfile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dockerfile</a:t>
            </a:r>
            <a:r>
              <a:rPr lang="en-US" dirty="0">
                <a:latin typeface="Segoe UI" panose="020B0502040204020203" pitchFamily="34" charset="0"/>
                <a:cs typeface="Segoe UI" panose="020B0502040204020203" pitchFamily="34" charset="0"/>
              </a:rPr>
              <a:t> builds Docker Image, which then can be used to run a containerized application)</a:t>
            </a:r>
          </a:p>
          <a:p>
            <a:r>
              <a:rPr lang="en-US" dirty="0">
                <a:latin typeface="Segoe UI" panose="020B0502040204020203" pitchFamily="34" charset="0"/>
                <a:cs typeface="Segoe UI" panose="020B0502040204020203" pitchFamily="34" charset="0"/>
              </a:rPr>
              <a:t>Source-to-Image (S2I) Build</a:t>
            </a:r>
          </a:p>
          <a:p>
            <a:pPr lvl="1"/>
            <a:r>
              <a:rPr lang="en-US" dirty="0">
                <a:latin typeface="Segoe UI" panose="020B0502040204020203" pitchFamily="34" charset="0"/>
                <a:cs typeface="Segoe UI" panose="020B0502040204020203" pitchFamily="34" charset="0"/>
              </a:rPr>
              <a:t>Builds an application (and application image) from source code</a:t>
            </a:r>
          </a:p>
          <a:p>
            <a:r>
              <a:rPr lang="en-US" dirty="0">
                <a:latin typeface="Segoe UI" panose="020B0502040204020203" pitchFamily="34" charset="0"/>
                <a:cs typeface="Segoe UI" panose="020B0502040204020203" pitchFamily="34" charset="0"/>
              </a:rPr>
              <a:t>Custom Build</a:t>
            </a:r>
          </a:p>
          <a:p>
            <a:pPr lvl="1"/>
            <a:r>
              <a:rPr lang="en-US" dirty="0">
                <a:latin typeface="Segoe UI" panose="020B0502040204020203" pitchFamily="34" charset="0"/>
                <a:cs typeface="Segoe UI" panose="020B0502040204020203" pitchFamily="34" charset="0"/>
              </a:rPr>
              <a:t>Builds an application from a custom build script</a:t>
            </a:r>
          </a:p>
          <a:p>
            <a:r>
              <a:rPr lang="en-US" dirty="0">
                <a:latin typeface="Segoe UI" panose="020B0502040204020203" pitchFamily="34" charset="0"/>
                <a:cs typeface="Segoe UI" panose="020B0502040204020203" pitchFamily="34" charset="0"/>
              </a:rPr>
              <a:t>Pipeline Build</a:t>
            </a:r>
          </a:p>
          <a:p>
            <a:pPr lvl="1"/>
            <a:r>
              <a:rPr lang="en-US" dirty="0">
                <a:latin typeface="Segoe UI" panose="020B0502040204020203" pitchFamily="34" charset="0"/>
                <a:cs typeface="Segoe UI" panose="020B0502040204020203" pitchFamily="34" charset="0"/>
              </a:rPr>
              <a:t>Build that is executed as part of a Jenkins pipeline</a:t>
            </a:r>
          </a:p>
          <a:p>
            <a:pPr marL="0" indent="0">
              <a:buNone/>
            </a:pPr>
            <a:endParaRPr lang="en-US" dirty="0">
              <a:latin typeface="Segoe UI" panose="020B0502040204020203" pitchFamily="34" charset="0"/>
              <a:cs typeface="Segoe UI" panose="020B0502040204020203" pitchFamily="34" charset="0"/>
            </a:endParaRP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529739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Deploy the sample application to the ARO cluster</a:t>
            </a:r>
          </a:p>
          <a:p>
            <a:pPr lvl="1"/>
            <a:r>
              <a:rPr lang="en-US" sz="2800" dirty="0">
                <a:latin typeface="Segoe UI" panose="020B0502040204020203" pitchFamily="34" charset="0"/>
                <a:cs typeface="Segoe UI" panose="020B0502040204020203" pitchFamily="34" charset="0"/>
              </a:rPr>
              <a:t>Deploy the application’s frontend</a:t>
            </a:r>
          </a:p>
          <a:p>
            <a:pPr lvl="1"/>
            <a:r>
              <a:rPr lang="en-US" sz="2800" dirty="0">
                <a:latin typeface="Segoe UI" panose="020B0502040204020203" pitchFamily="34" charset="0"/>
                <a:cs typeface="Segoe UI" panose="020B0502040204020203" pitchFamily="34" charset="0"/>
              </a:rPr>
              <a:t>Deploy the application’s backend</a:t>
            </a:r>
          </a:p>
          <a:p>
            <a:pPr lvl="1"/>
            <a:r>
              <a:rPr lang="en-US" sz="2800" dirty="0">
                <a:latin typeface="Segoe UI" panose="020B0502040204020203" pitchFamily="34" charset="0"/>
                <a:cs typeface="Segoe UI" panose="020B0502040204020203" pitchFamily="34" charset="0"/>
              </a:rPr>
              <a:t>View your application’s homepage on a browser!</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a:extLst>
              <a:ext uri="{FF2B5EF4-FFF2-40B4-BE49-F238E27FC236}">
                <a16:creationId xmlns:a16="http://schemas.microsoft.com/office/drawing/2014/main" id="{BD651946-319E-9025-B2EA-03B6F8E5206D}"/>
              </a:ext>
            </a:extLst>
          </p:cNvPr>
          <p:cNvPicPr>
            <a:picLocks noChangeAspect="1"/>
          </p:cNvPicPr>
          <p:nvPr/>
        </p:nvPicPr>
        <p:blipFill>
          <a:blip r:embed="rId4"/>
          <a:stretch>
            <a:fillRect/>
          </a:stretch>
        </p:blipFill>
        <p:spPr>
          <a:xfrm>
            <a:off x="2466889" y="3778441"/>
            <a:ext cx="7258221" cy="3079559"/>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itle 2">
            <a:extLst>
              <a:ext uri="{FF2B5EF4-FFF2-40B4-BE49-F238E27FC236}">
                <a16:creationId xmlns:a16="http://schemas.microsoft.com/office/drawing/2014/main" id="{4E56249D-9FCF-591E-42AD-5DD0F0B30CAF}"/>
              </a:ext>
            </a:extLst>
          </p:cNvPr>
          <p:cNvSpPr txBox="1">
            <a:spLocks/>
          </p:cNvSpPr>
          <p:nvPr/>
        </p:nvSpPr>
        <p:spPr>
          <a:xfrm>
            <a:off x="560697" y="3397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application to our cluster!</a:t>
            </a:r>
          </a:p>
        </p:txBody>
      </p:sp>
    </p:spTree>
    <p:extLst>
      <p:ext uri="{BB962C8B-B14F-4D97-AF65-F5344CB8AC3E}">
        <p14:creationId xmlns:p14="http://schemas.microsoft.com/office/powerpoint/2010/main" val="1246139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Logging and Metrics</a:t>
            </a:r>
            <a:endParaRPr lang="en-US" sz="5400" dirty="0">
              <a:ln w="3175">
                <a:noFill/>
              </a:ln>
              <a:solidFill>
                <a:srgbClr val="9966FF"/>
              </a:solidFill>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6" y="1922585"/>
            <a:ext cx="5155664" cy="3057440"/>
          </a:xfrm>
        </p:spPr>
        <p:txBody>
          <a:bodyPr vert="horz" wrap="square" lIns="0" tIns="0" rIns="0" bIns="0" rtlCol="0" anchor="t">
            <a:spAutoFit/>
          </a:bodyPr>
          <a:lstStyle/>
          <a:p>
            <a:pPr marL="335915" indent="-335915"/>
            <a:endParaRPr lang="en-US" sz="2000" dirty="0"/>
          </a:p>
          <a:p>
            <a:pPr marL="335915" indent="-335915"/>
            <a:r>
              <a:rPr lang="en-US" sz="2000" dirty="0">
                <a:latin typeface="Segoe UI" panose="020B0502040204020203" pitchFamily="34" charset="0"/>
                <a:cs typeface="Segoe UI" panose="020B0502040204020203" pitchFamily="34" charset="0"/>
              </a:rPr>
              <a:t>Cluster monitoring in Azure Portal with Container Insights.</a:t>
            </a:r>
          </a:p>
          <a:p>
            <a:pPr marL="335915" indent="-335915"/>
            <a:endParaRPr lang="en-US" sz="2000" dirty="0">
              <a:latin typeface="Segoe UI" panose="020B0502040204020203" pitchFamily="34" charset="0"/>
              <a:cs typeface="Segoe UI" panose="020B0502040204020203" pitchFamily="34" charset="0"/>
            </a:endParaRPr>
          </a:p>
          <a:p>
            <a:pPr marL="335915" indent="-335915"/>
            <a:r>
              <a:rPr lang="en-US" sz="2000" dirty="0">
                <a:latin typeface="Segoe UI" panose="020B0502040204020203" pitchFamily="34" charset="0"/>
                <a:cs typeface="Segoe UI" panose="020B0502040204020203" pitchFamily="34" charset="0"/>
              </a:rPr>
              <a:t>Built-in monitoring with Prometheus Operator in the ARO console.</a:t>
            </a:r>
          </a:p>
          <a:p>
            <a:pPr marL="335915" indent="-335915"/>
            <a:endParaRPr lang="en-US" sz="2000" dirty="0">
              <a:latin typeface="Segoe UI" panose="020B0502040204020203" pitchFamily="34" charset="0"/>
              <a:cs typeface="Segoe UI" panose="020B0502040204020203" pitchFamily="34" charset="0"/>
            </a:endParaRPr>
          </a:p>
          <a:p>
            <a:pPr marL="335915" indent="-335915"/>
            <a:r>
              <a:rPr lang="en-US" sz="2000" dirty="0">
                <a:latin typeface="Segoe UI" panose="020B0502040204020203" pitchFamily="34" charset="0"/>
                <a:cs typeface="Segoe UI" panose="020B0502040204020203" pitchFamily="34" charset="0"/>
              </a:rPr>
              <a:t>Application logs are also collected as a part of the monitoring process.</a:t>
            </a:r>
          </a:p>
          <a:p>
            <a:pPr marL="0" indent="0">
              <a:buNone/>
            </a:pPr>
            <a:endParaRPr lang="en-US" sz="2000" dirty="0"/>
          </a:p>
        </p:txBody>
      </p:sp>
      <p:pic>
        <p:nvPicPr>
          <p:cNvPr id="8" name="Picture 7" descr="Monitored clusters in Container Insights blade.">
            <a:extLst>
              <a:ext uri="{FF2B5EF4-FFF2-40B4-BE49-F238E27FC236}">
                <a16:creationId xmlns:a16="http://schemas.microsoft.com/office/drawing/2014/main" id="{F8A76554-6825-48EA-A925-16691480B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114" y="1922585"/>
            <a:ext cx="6150857" cy="326747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28EBD71A-2D10-F913-832D-6BFD924A2B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5" name="Title 2">
            <a:extLst>
              <a:ext uri="{FF2B5EF4-FFF2-40B4-BE49-F238E27FC236}">
                <a16:creationId xmlns:a16="http://schemas.microsoft.com/office/drawing/2014/main" id="{7F3DC573-A384-4422-3B10-C18E8DD790E3}"/>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Monitoring in ARO</a:t>
            </a:r>
          </a:p>
        </p:txBody>
      </p:sp>
    </p:spTree>
    <p:extLst>
      <p:ext uri="{BB962C8B-B14F-4D97-AF65-F5344CB8AC3E}">
        <p14:creationId xmlns:p14="http://schemas.microsoft.com/office/powerpoint/2010/main" val="12857681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29731"/>
          </a:xfrm>
        </p:spPr>
        <p:txBody>
          <a:bodyPr>
            <a:normAutofit/>
          </a:bodyPr>
          <a:lstStyle/>
          <a:p>
            <a:r>
              <a:rPr lang="en-US" sz="1800" dirty="0">
                <a:latin typeface="Segoe UI" panose="020B0502040204020203" pitchFamily="34" charset="0"/>
                <a:cs typeface="Segoe UI" panose="020B0502040204020203" pitchFamily="34" charset="0"/>
              </a:rPr>
              <a:t>Cluster’s memory and CPU metrics</a:t>
            </a:r>
          </a:p>
          <a:p>
            <a:endParaRPr lang="en-US" sz="1800" dirty="0">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927922"/>
            <a:ext cx="3618381" cy="615553"/>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Drill into Pods for more details</a:t>
            </a:r>
          </a:p>
          <a:p>
            <a:endParaRPr lang="en-US" sz="1800" dirty="0">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a:xfrm>
            <a:off x="4303151" y="4927922"/>
            <a:ext cx="3618381" cy="230832"/>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Pod status and high-level metrics</a:t>
            </a:r>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75655"/>
            <a:ext cx="3618381" cy="443839"/>
          </a:xfrm>
        </p:spPr>
        <p:txBody>
          <a:bodyPr>
            <a:noAutofit/>
          </a:bodyPr>
          <a:lstStyle/>
          <a:p>
            <a:r>
              <a:rPr lang="en-US" sz="1800" dirty="0">
                <a:latin typeface="Segoe UI" panose="020B0502040204020203" pitchFamily="34" charset="0"/>
                <a:cs typeface="Segoe UI" panose="020B0502040204020203" pitchFamily="34" charset="0"/>
              </a:rPr>
              <a:t>Get instant feedback from dashboards inside of Container Insights.</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75655"/>
            <a:ext cx="3618381" cy="443839"/>
          </a:xfrm>
        </p:spPr>
        <p:txBody>
          <a:bodyPr>
            <a:noAutofit/>
          </a:bodyPr>
          <a:lstStyle/>
          <a:p>
            <a:r>
              <a:rPr lang="en-US" sz="1800">
                <a:latin typeface="Segoe UI" panose="020B0502040204020203" pitchFamily="34" charset="0"/>
                <a:cs typeface="Segoe UI" panose="020B0502040204020203" pitchFamily="34" charset="0"/>
              </a:rPr>
              <a:t>Review the overall status of Controllers and Pods.</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77964"/>
            <a:ext cx="3618381" cy="692497"/>
          </a:xfrm>
        </p:spPr>
        <p:txBody>
          <a:bodyPr vert="horz" wrap="square" lIns="0" tIns="0" rIns="0" bIns="0" rtlCol="0" anchor="t">
            <a:spAutoFit/>
          </a:bodyPr>
          <a:lstStyle/>
          <a:p>
            <a:r>
              <a:rPr lang="en-US" sz="1800" dirty="0">
                <a:latin typeface="Segoe UI" panose="020B0502040204020203" pitchFamily="34" charset="0"/>
                <a:cs typeface="Segoe UI" panose="020B0502040204020203" pitchFamily="34" charset="0"/>
              </a:rPr>
              <a:t>Get more detailed CPU and memory metrics of current workloads in the cluster.</a:t>
            </a:r>
          </a:p>
        </p:txBody>
      </p:sp>
      <p:pic>
        <p:nvPicPr>
          <p:cNvPr id="23" name="Picture Placeholder 22" descr="Container Insights - Pod status and high-level metrics">
            <a:extLst>
              <a:ext uri="{FF2B5EF4-FFF2-40B4-BE49-F238E27FC236}">
                <a16:creationId xmlns:a16="http://schemas.microsoft.com/office/drawing/2014/main" id="{03BD6C4B-07A1-4404-B0B4-71C621E8E65E}"/>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5332" b="5332"/>
          <a:stretch>
            <a:fillRect/>
          </a:stretch>
        </p:blipFill>
        <p:spPr>
          <a:ln>
            <a:solidFill>
              <a:schemeClr val="tx1"/>
            </a:solidFill>
          </a:ln>
        </p:spPr>
      </p:pic>
      <p:pic>
        <p:nvPicPr>
          <p:cNvPr id="33" name="Picture Placeholder 32" descr="Container Insights - Cluster's memory and CPU metrics">
            <a:extLst>
              <a:ext uri="{FF2B5EF4-FFF2-40B4-BE49-F238E27FC236}">
                <a16:creationId xmlns:a16="http://schemas.microsoft.com/office/drawing/2014/main" id="{CD151F6A-B5D4-4791-A309-9F25F10D9C67}"/>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479" b="479"/>
          <a:stretch>
            <a:fillRect/>
          </a:stretch>
        </p:blipFill>
        <p:spPr>
          <a:ln>
            <a:solidFill>
              <a:schemeClr val="tx1"/>
            </a:solidFill>
          </a:ln>
        </p:spPr>
      </p:pic>
      <p:pic>
        <p:nvPicPr>
          <p:cNvPr id="37" name="Picture Placeholder 36" descr="Container Insights - Drill into Pods for resource consumption metrics">
            <a:extLst>
              <a:ext uri="{FF2B5EF4-FFF2-40B4-BE49-F238E27FC236}">
                <a16:creationId xmlns:a16="http://schemas.microsoft.com/office/drawing/2014/main" id="{CFDE2CF8-DE4A-41FA-9F24-B7C18938E3F2}"/>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r="7239"/>
          <a:stretch/>
        </p:blipFill>
        <p:spPr>
          <a:xfrm>
            <a:off x="8144082" y="1599719"/>
            <a:ext cx="3609043" cy="3099394"/>
          </a:xfrm>
          <a:ln>
            <a:solidFill>
              <a:schemeClr val="tx1"/>
            </a:solidFill>
          </a:ln>
        </p:spPr>
      </p:pic>
      <p:pic>
        <p:nvPicPr>
          <p:cNvPr id="6" name="Picture 5" descr="Text&#10;&#10;Description automatically generated">
            <a:extLst>
              <a:ext uri="{FF2B5EF4-FFF2-40B4-BE49-F238E27FC236}">
                <a16:creationId xmlns:a16="http://schemas.microsoft.com/office/drawing/2014/main" id="{0C7F2A57-0728-049E-70A5-B5F114C7B42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2" name="Title 2">
            <a:extLst>
              <a:ext uri="{FF2B5EF4-FFF2-40B4-BE49-F238E27FC236}">
                <a16:creationId xmlns:a16="http://schemas.microsoft.com/office/drawing/2014/main" id="{B7971B86-2589-9663-1FE5-AA62CB1CEE12}"/>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Container Insights</a:t>
            </a:r>
          </a:p>
        </p:txBody>
      </p:sp>
    </p:spTree>
    <p:extLst>
      <p:ext uri="{BB962C8B-B14F-4D97-AF65-F5344CB8AC3E}">
        <p14:creationId xmlns:p14="http://schemas.microsoft.com/office/powerpoint/2010/main" val="31287465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13776"/>
          </a:xfrm>
        </p:spPr>
        <p:txBody>
          <a:bodyPr>
            <a:noAutofit/>
          </a:bodyPr>
          <a:lstStyle/>
          <a:p>
            <a:r>
              <a:rPr lang="en-US" sz="1800" dirty="0">
                <a:latin typeface="Segoe UI" panose="020B0502040204020203" pitchFamily="34" charset="0"/>
                <a:cs typeface="Segoe UI" panose="020B0502040204020203" pitchFamily="34" charset="0"/>
              </a:rPr>
              <a:t>Cluster’s memory and CPU from console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noAutofit/>
          </a:bodyPr>
          <a:lstStyle/>
          <a:p>
            <a:r>
              <a:rPr lang="en-US" sz="1800">
                <a:latin typeface="Segoe UI" panose="020B0502040204020203" pitchFamily="34" charset="0"/>
                <a:cs typeface="Segoe UI" panose="020B0502040204020203" pitchFamily="34" charset="0"/>
              </a:rPr>
              <a:t>Predefined set of Alerts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noAutofit/>
          </a:bodyPr>
          <a:lstStyle/>
          <a:p>
            <a:r>
              <a:rPr lang="en-US" sz="1800">
                <a:latin typeface="Segoe UI" panose="020B0502040204020203" pitchFamily="34" charset="0"/>
                <a:cs typeface="Segoe UI" panose="020B0502040204020203" pitchFamily="34" charset="0"/>
              </a:rPr>
              <a:t>Predefined set of dashboards</a:t>
            </a:r>
          </a:p>
        </p:txBody>
      </p:sp>
      <p:pic>
        <p:nvPicPr>
          <p:cNvPr id="29" name="Picture Placeholder 28" descr="ARO console - Alerting">
            <a:extLst>
              <a:ext uri="{FF2B5EF4-FFF2-40B4-BE49-F238E27FC236}">
                <a16:creationId xmlns:a16="http://schemas.microsoft.com/office/drawing/2014/main" id="{796CF66C-E6AC-47E5-A69A-36A198155CD9}"/>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989" b="989"/>
          <a:stretch>
            <a:fillRect/>
          </a:stretch>
        </p:blipFill>
        <p:spPr>
          <a:ln>
            <a:solidFill>
              <a:schemeClr val="tx1"/>
            </a:solidFill>
          </a:ln>
        </p:spPr>
      </p:pic>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5332" y="5462453"/>
            <a:ext cx="3618381" cy="674672"/>
          </a:xfrm>
        </p:spPr>
        <p:txBody>
          <a:bodyPr>
            <a:noAutofit/>
          </a:bodyPr>
          <a:lstStyle/>
          <a:p>
            <a:r>
              <a:rPr lang="en-US" sz="1800" dirty="0">
                <a:latin typeface="Segoe UI" panose="020B0502040204020203" pitchFamily="34" charset="0"/>
                <a:cs typeface="Segoe UI" panose="020B0502040204020203" pitchFamily="34" charset="0"/>
              </a:rPr>
              <a:t>Get a quick overview of overall performance metrics right there in the console without additional configuration.</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452" y="5462453"/>
            <a:ext cx="3618381" cy="443839"/>
          </a:xfrm>
        </p:spPr>
        <p:txBody>
          <a:bodyPr>
            <a:noAutofit/>
          </a:bodyPr>
          <a:lstStyle/>
          <a:p>
            <a:r>
              <a:rPr lang="en-US" sz="1800" dirty="0">
                <a:latin typeface="Segoe UI" panose="020B0502040204020203" pitchFamily="34" charset="0"/>
                <a:cs typeface="Segoe UI" panose="020B0502040204020203" pitchFamily="34" charset="0"/>
              </a:rPr>
              <a:t>Most useful dashboards for monitoring the cluster comes pre-installed.</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458" y="5462453"/>
            <a:ext cx="3618381" cy="443839"/>
          </a:xfrm>
        </p:spPr>
        <p:txBody>
          <a:bodyPr>
            <a:noAutofit/>
          </a:bodyPr>
          <a:lstStyle/>
          <a:p>
            <a:r>
              <a:rPr lang="en-US" sz="1800" dirty="0">
                <a:latin typeface="Segoe UI" panose="020B0502040204020203" pitchFamily="34" charset="0"/>
                <a:cs typeface="Segoe UI" panose="020B0502040204020203" pitchFamily="34" charset="0"/>
              </a:rPr>
              <a:t>Alerts are also pre-configured and accessible from ARO’s console.</a:t>
            </a:r>
          </a:p>
        </p:txBody>
      </p:sp>
      <p:pic>
        <p:nvPicPr>
          <p:cNvPr id="27" name="Picture Placeholder 26" descr="ARO console - Predefined set of dashboards">
            <a:extLst>
              <a:ext uri="{FF2B5EF4-FFF2-40B4-BE49-F238E27FC236}">
                <a16:creationId xmlns:a16="http://schemas.microsoft.com/office/drawing/2014/main" id="{1769B61D-FC90-4FD2-B85C-E150B809AE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5661" b="5661"/>
          <a:stretch>
            <a:fillRect/>
          </a:stretch>
        </p:blipFill>
        <p:spPr>
          <a:ln>
            <a:solidFill>
              <a:schemeClr val="tx1"/>
            </a:solidFill>
          </a:ln>
        </p:spPr>
      </p:pic>
      <p:pic>
        <p:nvPicPr>
          <p:cNvPr id="25" name="Picture Placeholder 24" descr="ARO Console - Compute Resources dashboard">
            <a:extLst>
              <a:ext uri="{FF2B5EF4-FFF2-40B4-BE49-F238E27FC236}">
                <a16:creationId xmlns:a16="http://schemas.microsoft.com/office/drawing/2014/main" id="{3F66B4A9-6970-4FEA-82D7-5DB9492CE14D}"/>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3124" r="3124"/>
          <a:stretch>
            <a:fillRect/>
          </a:stretch>
        </p:blipFill>
        <p:spPr>
          <a:ln>
            <a:solidFill>
              <a:schemeClr val="tx1"/>
            </a:solidFill>
          </a:ln>
        </p:spPr>
      </p:pic>
      <p:pic>
        <p:nvPicPr>
          <p:cNvPr id="6" name="Picture 5" descr="Text&#10;&#10;Description automatically generated">
            <a:extLst>
              <a:ext uri="{FF2B5EF4-FFF2-40B4-BE49-F238E27FC236}">
                <a16:creationId xmlns:a16="http://schemas.microsoft.com/office/drawing/2014/main" id="{79348A7D-F1A1-EF7E-F6FC-2867DA48D51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2" name="Title 2">
            <a:extLst>
              <a:ext uri="{FF2B5EF4-FFF2-40B4-BE49-F238E27FC236}">
                <a16:creationId xmlns:a16="http://schemas.microsoft.com/office/drawing/2014/main" id="{68C88D7D-3DE7-F770-1CCD-7A8C2DBA697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ARO Analytics Dashboards</a:t>
            </a:r>
          </a:p>
        </p:txBody>
      </p:sp>
    </p:spTree>
    <p:extLst>
      <p:ext uri="{BB962C8B-B14F-4D97-AF65-F5344CB8AC3E}">
        <p14:creationId xmlns:p14="http://schemas.microsoft.com/office/powerpoint/2010/main" val="37391541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 Analytics workspace - Logs panel - Query the Container Log table with Log Analytics query language to get the logs from containers running in the cluster.">
            <a:extLst>
              <a:ext uri="{FF2B5EF4-FFF2-40B4-BE49-F238E27FC236}">
                <a16:creationId xmlns:a16="http://schemas.microsoft.com/office/drawing/2014/main" id="{E4AF4C86-6C45-47C3-9C5E-BE547DD27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15" y="1475550"/>
            <a:ext cx="10386170" cy="463700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Title 2">
            <a:extLst>
              <a:ext uri="{FF2B5EF4-FFF2-40B4-BE49-F238E27FC236}">
                <a16:creationId xmlns:a16="http://schemas.microsoft.com/office/drawing/2014/main" id="{EC9D438C-98F9-6106-F0EE-6F42CEEF56F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Monitoring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Log Analytics</a:t>
            </a:r>
          </a:p>
        </p:txBody>
      </p:sp>
    </p:spTree>
    <p:extLst>
      <p:ext uri="{BB962C8B-B14F-4D97-AF65-F5344CB8AC3E}">
        <p14:creationId xmlns:p14="http://schemas.microsoft.com/office/powerpoint/2010/main" val="22406782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Journey to ARO</a:t>
            </a:r>
            <a:br>
              <a:rPr lang="en-US" dirty="0"/>
            </a:br>
            <a:r>
              <a:rPr lang="en-US" sz="3200" b="1" dirty="0">
                <a:solidFill>
                  <a:srgbClr val="7030A0"/>
                </a:solidFill>
                <a:latin typeface="Segoe UI"/>
                <a:cs typeface="Segoe UI"/>
              </a:rPr>
              <a:t>Here's our roadmap for the hack</a:t>
            </a:r>
            <a:endParaRPr lang="en-US" dirty="0">
              <a:latin typeface="Segoe UI"/>
              <a:cs typeface="Segoe UI"/>
            </a:endParaRPr>
          </a:p>
        </p:txBody>
      </p:sp>
      <p:sp>
        <p:nvSpPr>
          <p:cNvPr id="2" name="Text Placeholder 1"/>
          <p:cNvSpPr>
            <a:spLocks noGrp="1"/>
          </p:cNvSpPr>
          <p:nvPr>
            <p:ph type="body" sz="quarter" idx="10"/>
          </p:nvPr>
        </p:nvSpPr>
        <p:spPr>
          <a:xfrm>
            <a:off x="576358" y="1772487"/>
            <a:ext cx="11653523" cy="4545360"/>
          </a:xfrm>
        </p:spPr>
        <p:txBody>
          <a:bodyPr vert="horz" lIns="91440" tIns="45720" rIns="91440" bIns="45720" rtlCol="0" anchor="t">
            <a:normAutofit fontScale="92500" lnSpcReduction="10000"/>
          </a:bodyPr>
          <a:lstStyle/>
          <a:p>
            <a:pPr marL="514350" indent="-514350">
              <a:buAutoNum type="arabicPeriod"/>
            </a:pPr>
            <a:r>
              <a:rPr lang="en-US" sz="3200" dirty="0">
                <a:latin typeface="Segoe UI"/>
                <a:cs typeface="Segoe UI"/>
              </a:rPr>
              <a:t>ARO cluster deployment</a:t>
            </a:r>
            <a:endParaRPr lang="en-US" dirty="0"/>
          </a:p>
          <a:p>
            <a:pPr marL="514350" indent="-514350">
              <a:buAutoNum type="arabicPeriod"/>
            </a:pPr>
            <a:r>
              <a:rPr lang="en-US" sz="3200" dirty="0">
                <a:latin typeface="Segoe UI"/>
                <a:cs typeface="Segoe UI"/>
              </a:rPr>
              <a:t>Application deployment</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Logging and Metrics</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Storage</a:t>
            </a:r>
          </a:p>
          <a:p>
            <a:pPr marL="514350" indent="-514350">
              <a:buAutoNum type="arabicPeriod"/>
            </a:pPr>
            <a:r>
              <a:rPr lang="en-US" sz="3200" dirty="0">
                <a:latin typeface="Segoe UI"/>
                <a:cs typeface="Segoe UI"/>
              </a:rPr>
              <a:t>Configuration</a:t>
            </a:r>
          </a:p>
          <a:p>
            <a:pPr marL="514350" indent="-514350">
              <a:buAutoNum type="arabicPeriod"/>
            </a:pPr>
            <a:r>
              <a:rPr lang="en-US" sz="3200" dirty="0">
                <a:latin typeface="Segoe UI"/>
                <a:cs typeface="Segoe UI"/>
              </a:rPr>
              <a:t>Networking</a:t>
            </a:r>
          </a:p>
          <a:p>
            <a:pPr marL="514350" indent="-514350">
              <a:buAutoNum type="arabicPeriod"/>
            </a:pPr>
            <a:r>
              <a:rPr lang="en-US" sz="3200" dirty="0">
                <a:latin typeface="Segoe UI"/>
                <a:cs typeface="Segoe UI"/>
              </a:rPr>
              <a:t>Scaling</a:t>
            </a:r>
          </a:p>
          <a:p>
            <a:pPr marL="514350" indent="-514350">
              <a:buAutoNum type="arabicPeriod"/>
            </a:pPr>
            <a:r>
              <a:rPr lang="en-US" sz="3200" dirty="0">
                <a:latin typeface="Segoe UI"/>
                <a:cs typeface="Segoe UI"/>
              </a:rPr>
              <a:t>Azure Active Directory Integration</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panose="020B0502040204020203" pitchFamily="34" charset="0"/>
                <a:cs typeface="Segoe UI" panose="020B0502040204020203" pitchFamily="34" charset="0"/>
              </a:rPr>
              <a:t>Azure Key Vault Integration</a:t>
            </a:r>
          </a:p>
          <a:p>
            <a:pPr marL="514350" indent="-514350">
              <a:buAutoNum type="arabicPeriod"/>
            </a:pP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6" name="Title 2">
            <a:extLst>
              <a:ext uri="{FF2B5EF4-FFF2-40B4-BE49-F238E27FC236}">
                <a16:creationId xmlns:a16="http://schemas.microsoft.com/office/drawing/2014/main" id="{EC9D438C-98F9-6106-F0EE-6F42CEEF56F1}"/>
              </a:ext>
            </a:extLst>
          </p:cNvPr>
          <p:cNvSpPr txBox="1">
            <a:spLocks/>
          </p:cNvSpPr>
          <p:nvPr/>
        </p:nvSpPr>
        <p:spPr>
          <a:xfrm>
            <a:off x="560697" y="604962"/>
            <a:ext cx="10515600" cy="795089"/>
          </a:xfrm>
          <a:prstGeom prst="rect">
            <a:avLst/>
          </a:prstGeom>
        </p:spPr>
        <p:txBody>
          <a:bodyPr vert="horz" wrap="square" lIns="0" tIns="0" rIns="0" bIns="0" rtlCol="0" anchor="ctr">
            <a:spAutoFit/>
          </a:bodyPr>
          <a:lstStyle>
            <a:lvl1pPr algn="l" defTabSz="914400" rtl="0" eaLnBrk="1" latinLnBrk="0" hangingPunct="1">
              <a:lnSpc>
                <a:spcPts val="3137"/>
              </a:lnSpc>
              <a:spcBef>
                <a:spcPct val="0"/>
              </a:spcBef>
              <a:buNone/>
              <a:defRPr sz="2745" kern="1200">
                <a:solidFill>
                  <a:srgbClr val="000000"/>
                </a:solidFill>
                <a:latin typeface="+mj-lt"/>
                <a:ea typeface="+mj-ea"/>
                <a:cs typeface="+mj-cs"/>
              </a:defRPr>
            </a:lvl1pPr>
          </a:lstStyle>
          <a:p>
            <a:r>
              <a:rPr lang="en-US" sz="5400" b="1" dirty="0">
                <a:solidFill>
                  <a:srgbClr val="002060"/>
                </a:solidFill>
                <a:latin typeface="Segoe UI" panose="020B0502040204020203" pitchFamily="34" charset="0"/>
                <a:cs typeface="Segoe UI" panose="020B0502040204020203" pitchFamily="34" charset="0"/>
              </a:rPr>
              <a:t>Logging</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View Logs</a:t>
            </a:r>
          </a:p>
        </p:txBody>
      </p:sp>
      <p:pic>
        <p:nvPicPr>
          <p:cNvPr id="4" name="Picture 3">
            <a:extLst>
              <a:ext uri="{FF2B5EF4-FFF2-40B4-BE49-F238E27FC236}">
                <a16:creationId xmlns:a16="http://schemas.microsoft.com/office/drawing/2014/main" id="{52B6ED3D-492A-9E24-09D9-5221F29BD688}"/>
              </a:ext>
            </a:extLst>
          </p:cNvPr>
          <p:cNvPicPr>
            <a:picLocks noChangeAspect="1"/>
          </p:cNvPicPr>
          <p:nvPr/>
        </p:nvPicPr>
        <p:blipFill>
          <a:blip r:embed="rId4"/>
          <a:stretch>
            <a:fillRect/>
          </a:stretch>
        </p:blipFill>
        <p:spPr>
          <a:xfrm>
            <a:off x="1606539" y="1532508"/>
            <a:ext cx="8423916" cy="5325492"/>
          </a:xfrm>
          <a:prstGeom prst="rect">
            <a:avLst/>
          </a:prstGeom>
        </p:spPr>
      </p:pic>
    </p:spTree>
    <p:extLst>
      <p:ext uri="{BB962C8B-B14F-4D97-AF65-F5344CB8AC3E}">
        <p14:creationId xmlns:p14="http://schemas.microsoft.com/office/powerpoint/2010/main" val="32096467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#3</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explore logs and metrics!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panose="020B0502040204020203" pitchFamily="34" charset="0"/>
                <a:cs typeface="Segoe UI" panose="020B0502040204020203" pitchFamily="34" charset="0"/>
              </a:rPr>
              <a:t>Identify application errors using logging and metrics</a:t>
            </a:r>
          </a:p>
          <a:p>
            <a:pPr lvl="1"/>
            <a:r>
              <a:rPr lang="en-US" sz="2800" dirty="0">
                <a:latin typeface="Segoe UI"/>
                <a:cs typeface="Segoe UI"/>
              </a:rPr>
              <a:t>View logs in both the CLI and on the ARO console</a:t>
            </a:r>
          </a:p>
          <a:p>
            <a:pPr lvl="1"/>
            <a:r>
              <a:rPr lang="en-US" sz="2800" dirty="0">
                <a:latin typeface="Segoe UI" panose="020B0502040204020203" pitchFamily="34" charset="0"/>
                <a:cs typeface="Segoe UI" panose="020B0502040204020203" pitchFamily="34" charset="0"/>
              </a:rPr>
              <a:t>Explain how the application is broken</a:t>
            </a:r>
          </a:p>
          <a:p>
            <a:pPr lvl="1"/>
            <a:r>
              <a:rPr lang="en-US" sz="2800" dirty="0">
                <a:latin typeface="Segoe UI"/>
                <a:cs typeface="Segoe UI"/>
              </a:rPr>
              <a:t>Optional: Integrate ARO with Azure Monitor to see Container Insights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229180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Storage</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533397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a:cs typeface="Segoe UI Light"/>
              </a:rPr>
              <a:t>Volumes in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a:cs typeface="Segoe UI Light"/>
              </a:rPr>
              <a:t>Azure RedHat OpenShift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Why we need to volumes ?</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5"/>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pic>
        <p:nvPicPr>
          <p:cNvPr id="3" name="Picture 2" descr="Text&#10;&#10;Description automatically generated">
            <a:extLst>
              <a:ext uri="{FF2B5EF4-FFF2-40B4-BE49-F238E27FC236}">
                <a16:creationId xmlns:a16="http://schemas.microsoft.com/office/drawing/2014/main" id="{B311142A-A72A-2946-EB04-407DD4EA31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27616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lang="en-US" sz="4800" dirty="0">
                <a:latin typeface="Segoe UI Light"/>
                <a:ea typeface="+mn-lt"/>
                <a:cs typeface="+mn-lt"/>
              </a:rPr>
              <a:t>Volumes</a:t>
            </a:r>
            <a:r>
              <a:rPr kumimoji="0" lang="en-US" sz="4800" b="0" i="0" u="none" strike="noStrike" kern="1200" cap="none" spc="0" normalizeH="0" baseline="0" noProof="0" dirty="0">
                <a:ln>
                  <a:noFill/>
                </a:ln>
                <a:effectLst/>
                <a:uLnTx/>
                <a:uFillTx/>
                <a:latin typeface="Segoe UI Light"/>
                <a:ea typeface="+mn-lt"/>
                <a:cs typeface="+mn-lt"/>
              </a:rPr>
              <a:t> in </a:t>
            </a:r>
            <a:r>
              <a:rPr lang="en-US" sz="4800" dirty="0">
                <a:latin typeface="Segoe UI Light"/>
                <a:ea typeface="+mn-lt"/>
                <a:cs typeface="+mn-lt"/>
              </a:rPr>
              <a:t>Azure RedHat OpenShift</a:t>
            </a:r>
            <a:endParaRPr lang="en-US" dirty="0">
              <a:latin typeface="Segoe UI Light"/>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dirty="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7" name="Picture 156" descr="Text&#10;&#10;Description automatically generated">
            <a:extLst>
              <a:ext uri="{FF2B5EF4-FFF2-40B4-BE49-F238E27FC236}">
                <a16:creationId xmlns:a16="http://schemas.microsoft.com/office/drawing/2014/main" id="{BB5EC797-3563-DF4B-5359-1C981D23D24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6306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kumimoji="0" lang="en-US" sz="4800" b="0" i="0" u="none" strike="noStrike" kern="1200" cap="none" spc="0" normalizeH="0" baseline="0" noProof="0" dirty="0">
                <a:ln>
                  <a:noFill/>
                </a:ln>
                <a:effectLst/>
                <a:uLnTx/>
                <a:uFillTx/>
                <a:latin typeface="Segoe UI Light"/>
                <a:ea typeface="+mn-lt"/>
                <a:cs typeface="Segoe UI Light"/>
              </a:rPr>
              <a:t>Volumes in </a:t>
            </a:r>
            <a:r>
              <a:rPr lang="en-US" sz="4800" dirty="0">
                <a:latin typeface="Segoe UI Light"/>
                <a:ea typeface="+mn-lt"/>
                <a:cs typeface="Segoe UI Light"/>
              </a:rPr>
              <a:t>Azure RedHat OpenShift</a:t>
            </a:r>
            <a:endParaRPr lang="en-US" dirty="0"/>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 of Volumes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Text&#10;&#10;Description automatically generated">
            <a:extLst>
              <a:ext uri="{FF2B5EF4-FFF2-40B4-BE49-F238E27FC236}">
                <a16:creationId xmlns:a16="http://schemas.microsoft.com/office/drawing/2014/main" id="{899DD570-FEB9-41B5-9D4E-1826998759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86611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8AA63586-E1F6-FCC9-5830-A10921165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9855441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4"/>
          <a:stretch>
            <a:fillRect/>
          </a:stretch>
        </p:blipFill>
        <p:spPr>
          <a:xfrm>
            <a:off x="3924300" y="1422400"/>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7D9E013D-3622-0672-B7A3-539AA962D2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50881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7" name="Picture 6" descr="Text&#10;&#10;Description automatically generated">
            <a:extLst>
              <a:ext uri="{FF2B5EF4-FFF2-40B4-BE49-F238E27FC236}">
                <a16:creationId xmlns:a16="http://schemas.microsoft.com/office/drawing/2014/main" id="{0CE7A310-82D8-0E4F-B3BB-74CB98B8BE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86732182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8" name="Picture 7" descr="Text&#10;&#10;Description automatically generated">
            <a:extLst>
              <a:ext uri="{FF2B5EF4-FFF2-40B4-BE49-F238E27FC236}">
                <a16:creationId xmlns:a16="http://schemas.microsoft.com/office/drawing/2014/main" id="{07CBC0CF-E95E-6B74-0DB3-724F189D00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1337356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a:cs typeface="Segoe UI"/>
                <a:hlinkClick r:id="rId4"/>
              </a:rPr>
              <a:t>Install the Azure CLI</a:t>
            </a:r>
            <a:r>
              <a:rPr lang="en-US" sz="3200" dirty="0">
                <a:latin typeface="Segoe UI"/>
                <a:cs typeface="Segoe UI"/>
              </a:rPr>
              <a:t> (in WSL if on Windows!) </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5"/>
              </a:rPr>
              <a:t>Install Visual Studio Code</a:t>
            </a:r>
            <a:endParaRPr lang="en-US" sz="3200" dirty="0">
              <a:latin typeface="Segoe UI" panose="020B0502040204020203" pitchFamily="34" charset="0"/>
              <a:cs typeface="Segoe UI" panose="020B0502040204020203" pitchFamily="34" charset="0"/>
            </a:endParaRPr>
          </a:p>
          <a:p>
            <a:r>
              <a:rPr lang="en-US" sz="3200" dirty="0">
                <a:ea typeface="+mn-lt"/>
                <a:cs typeface="+mn-lt"/>
                <a:hlinkClick r:id="rId6"/>
              </a:rPr>
              <a:t>Install the OpenShift CLI (Microsoft Docs)</a:t>
            </a:r>
          </a:p>
          <a:p>
            <a:endParaRPr lang="en-US" sz="3200" dirty="0">
              <a:latin typeface="Calibri"/>
              <a:cs typeface="Calibri"/>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3028303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3"/>
          <a:stretch>
            <a:fillRect/>
          </a:stretch>
        </p:blipFill>
        <p:spPr>
          <a:xfrm>
            <a:off x="432208" y="1232941"/>
            <a:ext cx="9156700" cy="5181600"/>
          </a:xfrm>
          <a:prstGeom prst="rect">
            <a:avLst/>
          </a:prstGeom>
        </p:spPr>
      </p:pic>
      <p:pic>
        <p:nvPicPr>
          <p:cNvPr id="6" name="Picture 5" descr="Text&#10;&#10;Description automatically generated">
            <a:extLst>
              <a:ext uri="{FF2B5EF4-FFF2-40B4-BE49-F238E27FC236}">
                <a16:creationId xmlns:a16="http://schemas.microsoft.com/office/drawing/2014/main" id="{1A2B5629-DFE4-1EE2-53A7-98A8AC3CB0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0112316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5"/>
          <a:stretch>
            <a:fillRect/>
          </a:stretch>
        </p:blipFill>
        <p:spPr>
          <a:xfrm>
            <a:off x="2381250" y="1149350"/>
            <a:ext cx="7429500" cy="4559300"/>
          </a:xfrm>
          <a:prstGeom prst="rect">
            <a:avLst/>
          </a:prstGeom>
        </p:spPr>
      </p:pic>
      <p:pic>
        <p:nvPicPr>
          <p:cNvPr id="9" name="Picture 8" descr="Text&#10;&#10;Description automatically generated">
            <a:extLst>
              <a:ext uri="{FF2B5EF4-FFF2-40B4-BE49-F238E27FC236}">
                <a16:creationId xmlns:a16="http://schemas.microsoft.com/office/drawing/2014/main" id="{CBB0C48F-A37F-BDEE-590F-154B636F9E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171441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3"/>
          <a:stretch>
            <a:fillRect/>
          </a:stretch>
        </p:blipFill>
        <p:spPr>
          <a:xfrm>
            <a:off x="432208" y="1232941"/>
            <a:ext cx="9207500" cy="5181600"/>
          </a:xfrm>
          <a:prstGeom prst="rect">
            <a:avLst/>
          </a:prstGeom>
        </p:spPr>
      </p:pic>
      <p:pic>
        <p:nvPicPr>
          <p:cNvPr id="7" name="Picture 6" descr="Text&#10;&#10;Description automatically generated">
            <a:extLst>
              <a:ext uri="{FF2B5EF4-FFF2-40B4-BE49-F238E27FC236}">
                <a16:creationId xmlns:a16="http://schemas.microsoft.com/office/drawing/2014/main" id="{F79245CD-C652-D9E9-A327-10B5F8C05D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7251772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6" name="Picture 5" descr="Text&#10;&#10;Description automatically generated">
            <a:extLst>
              <a:ext uri="{FF2B5EF4-FFF2-40B4-BE49-F238E27FC236}">
                <a16:creationId xmlns:a16="http://schemas.microsoft.com/office/drawing/2014/main" id="{0CE1FC40-0AEF-934A-6460-457ECA084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0184973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4"/>
          <a:stretch>
            <a:fillRect/>
          </a:stretch>
        </p:blipFill>
        <p:spPr>
          <a:xfrm>
            <a:off x="3526094" y="1574988"/>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86137AAA-6F90-A177-4CFE-77383F13C8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1057309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3"/>
          <a:stretch>
            <a:fillRect/>
          </a:stretch>
        </p:blipFill>
        <p:spPr>
          <a:xfrm>
            <a:off x="478054" y="1232941"/>
            <a:ext cx="7073900" cy="4991100"/>
          </a:xfrm>
          <a:prstGeom prst="rect">
            <a:avLst/>
          </a:prstGeom>
        </p:spPr>
      </p:pic>
      <p:pic>
        <p:nvPicPr>
          <p:cNvPr id="7" name="Picture 6" descr="Text&#10;&#10;Description automatically generated">
            <a:extLst>
              <a:ext uri="{FF2B5EF4-FFF2-40B4-BE49-F238E27FC236}">
                <a16:creationId xmlns:a16="http://schemas.microsoft.com/office/drawing/2014/main" id="{1ECF533E-207E-5CFD-0D90-59127D3D3E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9837996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7" name="Picture 6" descr="Text&#10;&#10;Description automatically generated">
            <a:extLst>
              <a:ext uri="{FF2B5EF4-FFF2-40B4-BE49-F238E27FC236}">
                <a16:creationId xmlns:a16="http://schemas.microsoft.com/office/drawing/2014/main" id="{4CEE408D-E440-1115-80C0-1F01CAAAF6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3536763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4"/>
          <a:stretch>
            <a:fillRect/>
          </a:stretch>
        </p:blipFill>
        <p:spPr>
          <a:xfrm>
            <a:off x="3282950" y="1492250"/>
            <a:ext cx="5626100" cy="3873500"/>
          </a:xfrm>
          <a:prstGeom prst="rect">
            <a:avLst/>
          </a:prstGeom>
        </p:spPr>
      </p:pic>
      <p:pic>
        <p:nvPicPr>
          <p:cNvPr id="8" name="Picture 7" descr="Text&#10;&#10;Description automatically generated">
            <a:extLst>
              <a:ext uri="{FF2B5EF4-FFF2-40B4-BE49-F238E27FC236}">
                <a16:creationId xmlns:a16="http://schemas.microsoft.com/office/drawing/2014/main" id="{22BB9EE4-5BF5-685B-AA40-F2B954E17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09207361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3"/>
          <a:stretch>
            <a:fillRect/>
          </a:stretch>
        </p:blipFill>
        <p:spPr>
          <a:xfrm>
            <a:off x="478054" y="1232941"/>
            <a:ext cx="9169400" cy="5118100"/>
          </a:xfrm>
          <a:prstGeom prst="rect">
            <a:avLst/>
          </a:prstGeom>
        </p:spPr>
      </p:pic>
      <p:pic>
        <p:nvPicPr>
          <p:cNvPr id="7" name="Picture 6" descr="Text&#10;&#10;Description automatically generated">
            <a:extLst>
              <a:ext uri="{FF2B5EF4-FFF2-40B4-BE49-F238E27FC236}">
                <a16:creationId xmlns:a16="http://schemas.microsoft.com/office/drawing/2014/main" id="{D1A8C094-348E-AAF2-5DA8-6E288EB924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480538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3"/>
          <a:stretch>
            <a:fillRect/>
          </a:stretch>
        </p:blipFill>
        <p:spPr>
          <a:xfrm>
            <a:off x="478054" y="1232941"/>
            <a:ext cx="9220200" cy="5181600"/>
          </a:xfrm>
          <a:prstGeom prst="rect">
            <a:avLst/>
          </a:prstGeom>
        </p:spPr>
      </p:pic>
      <p:pic>
        <p:nvPicPr>
          <p:cNvPr id="7" name="Picture 6" descr="Text&#10;&#10;Description automatically generated">
            <a:extLst>
              <a:ext uri="{FF2B5EF4-FFF2-40B4-BE49-F238E27FC236}">
                <a16:creationId xmlns:a16="http://schemas.microsoft.com/office/drawing/2014/main" id="{A3670C02-08DC-837E-C118-73B58CF887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057703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78B4-E6A7-4246-850E-3E356354AC48}"/>
              </a:ext>
            </a:extLst>
          </p:cNvPr>
          <p:cNvSpPr>
            <a:spLocks noGrp="1"/>
          </p:cNvSpPr>
          <p:nvPr>
            <p:ph type="title"/>
          </p:nvPr>
        </p:nvSpPr>
        <p:spPr>
          <a:xfrm>
            <a:off x="588263" y="457200"/>
            <a:ext cx="11018520" cy="553998"/>
          </a:xfrm>
        </p:spPr>
        <p:txBody>
          <a:bodyPr>
            <a:normAutofit fontScale="90000"/>
          </a:bodyPr>
          <a:lstStyle/>
          <a:p>
            <a:r>
              <a:rPr lang="en-US"/>
              <a:t>Kubernetes done right is hard</a:t>
            </a:r>
          </a:p>
        </p:txBody>
      </p:sp>
      <p:grpSp>
        <p:nvGrpSpPr>
          <p:cNvPr id="20" name="Group 19">
            <a:extLst>
              <a:ext uri="{FF2B5EF4-FFF2-40B4-BE49-F238E27FC236}">
                <a16:creationId xmlns:a16="http://schemas.microsoft.com/office/drawing/2014/main" id="{68FEBCC1-F553-4D43-9B8F-F3C62B2794AC}"/>
              </a:ext>
            </a:extLst>
          </p:cNvPr>
          <p:cNvGrpSpPr/>
          <p:nvPr/>
        </p:nvGrpSpPr>
        <p:grpSpPr>
          <a:xfrm>
            <a:off x="2193544" y="1721540"/>
            <a:ext cx="8049387" cy="5135734"/>
            <a:chOff x="2193544" y="1558980"/>
            <a:chExt cx="8049387" cy="5135734"/>
          </a:xfrm>
        </p:grpSpPr>
        <p:sp>
          <p:nvSpPr>
            <p:cNvPr id="21" name="Freeform: Shape 38">
              <a:extLst>
                <a:ext uri="{FF2B5EF4-FFF2-40B4-BE49-F238E27FC236}">
                  <a16:creationId xmlns:a16="http://schemas.microsoft.com/office/drawing/2014/main" id="{23475BFF-CF52-2747-83A3-9E16D79031AE}"/>
                </a:ext>
              </a:extLst>
            </p:cNvPr>
            <p:cNvSpPr/>
            <p:nvPr/>
          </p:nvSpPr>
          <p:spPr bwMode="auto">
            <a:xfrm>
              <a:off x="2298309" y="1558980"/>
              <a:ext cx="7839856" cy="5135734"/>
            </a:xfrm>
            <a:custGeom>
              <a:avLst/>
              <a:gdLst>
                <a:gd name="connsiteX0" fmla="*/ 3919929 w 7839856"/>
                <a:gd name="connsiteY0" fmla="*/ 0 h 5135734"/>
                <a:gd name="connsiteX1" fmla="*/ 7839856 w 7839856"/>
                <a:gd name="connsiteY1" fmla="*/ 3919928 h 5135734"/>
                <a:gd name="connsiteX2" fmla="*/ 7663624 w 7839856"/>
                <a:gd name="connsiteY2" fmla="*/ 5085595 h 5135734"/>
                <a:gd name="connsiteX3" fmla="*/ 7645272 w 7839856"/>
                <a:gd name="connsiteY3" fmla="*/ 5135734 h 5135734"/>
                <a:gd name="connsiteX4" fmla="*/ 194584 w 7839856"/>
                <a:gd name="connsiteY4" fmla="*/ 5135734 h 5135734"/>
                <a:gd name="connsiteX5" fmla="*/ 176233 w 7839856"/>
                <a:gd name="connsiteY5" fmla="*/ 5085595 h 5135734"/>
                <a:gd name="connsiteX6" fmla="*/ 0 w 7839856"/>
                <a:gd name="connsiteY6" fmla="*/ 3919928 h 5135734"/>
                <a:gd name="connsiteX7" fmla="*/ 3919929 w 7839856"/>
                <a:gd name="connsiteY7" fmla="*/ 0 h 513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9856" h="5135734">
                  <a:moveTo>
                    <a:pt x="3919929" y="0"/>
                  </a:moveTo>
                  <a:cubicBezTo>
                    <a:pt x="6084844" y="0"/>
                    <a:pt x="7839856" y="1755012"/>
                    <a:pt x="7839856" y="3919928"/>
                  </a:cubicBezTo>
                  <a:cubicBezTo>
                    <a:pt x="7839856" y="4325850"/>
                    <a:pt x="7778156" y="4717361"/>
                    <a:pt x="7663624" y="5085595"/>
                  </a:cubicBezTo>
                  <a:lnTo>
                    <a:pt x="7645272" y="5135734"/>
                  </a:lnTo>
                  <a:lnTo>
                    <a:pt x="194584" y="5135734"/>
                  </a:lnTo>
                  <a:lnTo>
                    <a:pt x="176233" y="5085595"/>
                  </a:lnTo>
                  <a:cubicBezTo>
                    <a:pt x="61700" y="4717361"/>
                    <a:pt x="0" y="4325850"/>
                    <a:pt x="0" y="3919928"/>
                  </a:cubicBezTo>
                  <a:cubicBezTo>
                    <a:pt x="0" y="1755012"/>
                    <a:pt x="1755012" y="0"/>
                    <a:pt x="3919929" y="0"/>
                  </a:cubicBezTo>
                  <a:close/>
                </a:path>
              </a:pathLst>
            </a:custGeom>
            <a:solidFill>
              <a:srgbClr val="75757A">
                <a:alpha val="1000"/>
              </a:srgbClr>
            </a:solidFill>
            <a:ln w="12700">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C7B8ADCE-6135-A846-9A38-9996449C97B2}"/>
                </a:ext>
              </a:extLst>
            </p:cNvPr>
            <p:cNvSpPr txBox="1"/>
            <p:nvPr/>
          </p:nvSpPr>
          <p:spPr>
            <a:xfrm>
              <a:off x="2193544" y="2248461"/>
              <a:ext cx="8049387" cy="3054363"/>
            </a:xfrm>
            <a:prstGeom prst="rect">
              <a:avLst/>
            </a:prstGeom>
            <a:noFill/>
          </p:spPr>
          <p:txBody>
            <a:bodyPr wrap="square" lIns="182802" tIns="146241" rIns="182802" bIns="146241"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US" sz="11500" b="0" i="0" u="none" strike="noStrike" kern="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75</a:t>
              </a:r>
              <a:r>
                <a:rPr kumimoji="0" lang="en-US" sz="80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a:t>
              </a:r>
              <a:r>
                <a:rPr kumimoji="0" lang="en-US" sz="11521"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 </a:t>
              </a:r>
              <a:br>
                <a:rPr kumimoji="0" lang="en-US" sz="5997" b="0" i="0" u="none" strike="noStrike" kern="1200" cap="none" spc="0" normalizeH="0" baseline="0" noProof="0">
                  <a:ln>
                    <a:noFill/>
                  </a:ln>
                  <a:solidFill>
                    <a:srgbClr val="3C3C41"/>
                  </a:solidFill>
                  <a:effectLst/>
                  <a:uLnTx/>
                  <a:uFillTx/>
                  <a:latin typeface="Segoe UI Light"/>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of enterprise users say the complexity </a:t>
              </a:r>
              <a:b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of implementation and operations </a:t>
              </a:r>
              <a:b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br>
              <a:r>
                <a:rPr kumimoji="0" lang="en-US" sz="2800" b="0" i="0" u="none" strike="noStrike" kern="1200" cap="none" spc="0" normalizeH="0" baseline="0" noProof="0">
                  <a:ln>
                    <a:noFill/>
                  </a:ln>
                  <a:solidFill>
                    <a:srgbClr val="3C3C41"/>
                  </a:solidFill>
                  <a:effectLst/>
                  <a:uLnTx/>
                  <a:uFillTx/>
                  <a:latin typeface="Segoe UI Semibold"/>
                  <a:ea typeface="MS PGothic" panose="020B0600070205080204" pitchFamily="34" charset="-128"/>
                  <a:cs typeface="Segoe UI Semibold" panose="020B0702040204020203" pitchFamily="34" charset="0"/>
                </a:rPr>
                <a:t>are the top blockers to adoption</a:t>
              </a:r>
            </a:p>
          </p:txBody>
        </p:sp>
        <p:sp>
          <p:nvSpPr>
            <p:cNvPr id="23" name="Google Shape;853;p134">
              <a:extLst>
                <a:ext uri="{FF2B5EF4-FFF2-40B4-BE49-F238E27FC236}">
                  <a16:creationId xmlns:a16="http://schemas.microsoft.com/office/drawing/2014/main" id="{37583787-C230-AD45-B58C-345DAC223A2A}"/>
                </a:ext>
              </a:extLst>
            </p:cNvPr>
            <p:cNvSpPr txBox="1"/>
            <p:nvPr/>
          </p:nvSpPr>
          <p:spPr>
            <a:xfrm>
              <a:off x="4100634" y="6135708"/>
              <a:ext cx="4235206" cy="379814"/>
            </a:xfrm>
            <a:prstGeom prst="rect">
              <a:avLst/>
            </a:prstGeom>
            <a:noFill/>
            <a:ln>
              <a:noFill/>
            </a:ln>
          </p:spPr>
          <p:txBody>
            <a:bodyPr spcFirstLastPara="1" wrap="square" lIns="124325" tIns="124325" rIns="124325" bIns="124325" anchor="t" anchorCtr="0">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a:ea typeface="Overpass"/>
                  <a:cs typeface="Overpass"/>
                  <a:sym typeface="Overpass"/>
                </a:rPr>
                <a:t>Source: The New Stack, The State of the Kubernetes Ecosystem, August 2017</a:t>
              </a:r>
              <a:endParaRPr kumimoji="0" sz="800" b="0" i="0" u="none" strike="noStrike" kern="1200" cap="none" spc="0" normalizeH="0" baseline="0" noProof="0">
                <a:ln>
                  <a:noFill/>
                </a:ln>
                <a:solidFill>
                  <a:srgbClr val="3C3C41"/>
                </a:solidFill>
                <a:effectLst/>
                <a:uLnTx/>
                <a:uFillTx/>
                <a:latin typeface="Segoe UI"/>
                <a:ea typeface="Overpass"/>
                <a:cs typeface="Overpass"/>
                <a:sym typeface="Overpass"/>
              </a:endParaRPr>
            </a:p>
          </p:txBody>
        </p:sp>
      </p:grpSp>
    </p:spTree>
    <p:extLst>
      <p:ext uri="{BB962C8B-B14F-4D97-AF65-F5344CB8AC3E}">
        <p14:creationId xmlns:p14="http://schemas.microsoft.com/office/powerpoint/2010/main" val="20227204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#4</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a database!</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Deploy a MongoDB service</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Identify the MongoDB service's hostname and have it saved for the next challenge</a:t>
            </a:r>
            <a:endParaRPr lang="en-US" sz="2800" dirty="0">
              <a:latin typeface="Segoe UI" panose="020B0502040204020203" pitchFamily="34" charset="0"/>
              <a:cs typeface="Segoe UI" panose="020B0502040204020203" pitchFamily="34" charset="0"/>
            </a:endParaRPr>
          </a:p>
          <a:p>
            <a:pPr lvl="1"/>
            <a:r>
              <a:rPr lang="en-US" sz="2800" dirty="0">
                <a:latin typeface="Segoe UI"/>
                <a:cs typeface="Segoe UI"/>
              </a:rPr>
              <a:t>Identify the </a:t>
            </a:r>
            <a:r>
              <a:rPr lang="en-US" sz="2800" u="sng" dirty="0">
                <a:latin typeface="Segoe UI"/>
                <a:cs typeface="Segoe UI"/>
              </a:rPr>
              <a:t>rating-</a:t>
            </a:r>
            <a:r>
              <a:rPr lang="en-US" sz="2800" u="sng" dirty="0" err="1">
                <a:latin typeface="Segoe UI"/>
                <a:cs typeface="Segoe UI"/>
              </a:rPr>
              <a:t>api</a:t>
            </a:r>
            <a:r>
              <a:rPr lang="en-US" sz="2800" dirty="0">
                <a:latin typeface="Segoe UI"/>
                <a:cs typeface="Segoe UI"/>
              </a:rPr>
              <a:t> service's hostname and have it saved for the next challenge</a:t>
            </a:r>
            <a:endParaRPr lang="en-US" sz="28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9" name="Picture 9" descr="Diagram&#10;&#10;Description automatically generated">
            <a:extLst>
              <a:ext uri="{FF2B5EF4-FFF2-40B4-BE49-F238E27FC236}">
                <a16:creationId xmlns:a16="http://schemas.microsoft.com/office/drawing/2014/main" id="{F63E645D-A025-1B36-B93B-78334E548DF3}"/>
              </a:ext>
            </a:extLst>
          </p:cNvPr>
          <p:cNvPicPr>
            <a:picLocks noChangeAspect="1"/>
          </p:cNvPicPr>
          <p:nvPr/>
        </p:nvPicPr>
        <p:blipFill>
          <a:blip r:embed="rId4"/>
          <a:stretch>
            <a:fillRect/>
          </a:stretch>
        </p:blipFill>
        <p:spPr>
          <a:xfrm>
            <a:off x="1327150" y="4168442"/>
            <a:ext cx="9344439" cy="2505601"/>
          </a:xfrm>
          <a:prstGeom prst="rect">
            <a:avLst/>
          </a:prstGeom>
        </p:spPr>
      </p:pic>
    </p:spTree>
    <p:extLst>
      <p:ext uri="{BB962C8B-B14F-4D97-AF65-F5344CB8AC3E}">
        <p14:creationId xmlns:p14="http://schemas.microsoft.com/office/powerpoint/2010/main" val="1468667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Configuration</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1633227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Why Environment Variables?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Environment Variables are a way to move application and infrastructure configuration outside of application code</a:t>
            </a:r>
          </a:p>
          <a:p>
            <a:r>
              <a:rPr lang="en-US" dirty="0">
                <a:latin typeface="Segoe UI"/>
                <a:ea typeface="+mn-lt"/>
                <a:cs typeface="+mn-lt"/>
              </a:rPr>
              <a:t>Environment variables is to enable easier switching between environments. If we want to point our rating-web to a different backend, we can with environment variables. If we want to use a different database, we can just change our environment variables to point at a different database</a:t>
            </a:r>
          </a:p>
          <a:p>
            <a:r>
              <a:rPr lang="en-US" dirty="0">
                <a:latin typeface="Segoe UI"/>
                <a:ea typeface="+mn-lt"/>
                <a:cs typeface="+mn-lt"/>
              </a:rPr>
              <a:t>Environment variables decouple applications making future changes easier</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95703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Environment Variables in ARO</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470647" y="1566136"/>
            <a:ext cx="6804212" cy="4351338"/>
          </a:xfrm>
        </p:spPr>
        <p:txBody>
          <a:bodyPr vert="horz" lIns="91440" tIns="45720" rIns="91440" bIns="45720" rtlCol="0" anchor="t">
            <a:normAutofit fontScale="92500" lnSpcReduction="20000"/>
          </a:bodyPr>
          <a:lstStyle/>
          <a:p>
            <a:pPr>
              <a:lnSpc>
                <a:spcPct val="120000"/>
              </a:lnSpc>
            </a:pPr>
            <a:r>
              <a:rPr lang="en-US" dirty="0">
                <a:latin typeface="Segoe UI" panose="020B0502040204020203" pitchFamily="34" charset="0"/>
                <a:ea typeface="+mn-lt"/>
                <a:cs typeface="Segoe UI" panose="020B0502040204020203" pitchFamily="34" charset="0"/>
              </a:rPr>
              <a:t>OpenShift Container Platform provides the </a:t>
            </a:r>
            <a:r>
              <a:rPr lang="en-US" dirty="0" err="1">
                <a:solidFill>
                  <a:schemeClr val="bg1"/>
                </a:solidFill>
                <a:highlight>
                  <a:srgbClr val="808080"/>
                </a:highlight>
                <a:latin typeface="Segoe UI" panose="020B0502040204020203" pitchFamily="34" charset="0"/>
                <a:ea typeface="+mn-lt"/>
                <a:cs typeface="Segoe UI" panose="020B0502040204020203" pitchFamily="34" charset="0"/>
              </a:rPr>
              <a:t>oc</a:t>
            </a:r>
            <a:r>
              <a:rPr lang="en-US" dirty="0">
                <a:solidFill>
                  <a:schemeClr val="bg1"/>
                </a:solidFill>
                <a:highlight>
                  <a:srgbClr val="808080"/>
                </a:highlight>
                <a:latin typeface="Segoe UI" panose="020B0502040204020203" pitchFamily="34" charset="0"/>
                <a:ea typeface="+mn-lt"/>
                <a:cs typeface="Segoe UI" panose="020B0502040204020203" pitchFamily="34" charset="0"/>
              </a:rPr>
              <a:t> set env</a:t>
            </a:r>
            <a:r>
              <a:rPr lang="en-US" dirty="0">
                <a:solidFill>
                  <a:schemeClr val="bg1"/>
                </a:solidFill>
                <a:latin typeface="Segoe UI" panose="020B0502040204020203" pitchFamily="34" charset="0"/>
                <a:ea typeface="+mn-lt"/>
                <a:cs typeface="Segoe UI" panose="020B0502040204020203" pitchFamily="34" charset="0"/>
              </a:rPr>
              <a:t> </a:t>
            </a:r>
            <a:r>
              <a:rPr lang="en-US" dirty="0">
                <a:latin typeface="Segoe UI" panose="020B0502040204020203" pitchFamily="34" charset="0"/>
                <a:ea typeface="+mn-lt"/>
                <a:cs typeface="Segoe UI" panose="020B0502040204020203" pitchFamily="34" charset="0"/>
              </a:rPr>
              <a:t>command to set or unset environment variables for objects that have a pod template, such as deployment configurations</a:t>
            </a:r>
            <a:endParaRPr lang="en-US">
              <a:cs typeface="Calibri" panose="020F0502020204030204"/>
            </a:endParaRPr>
          </a:p>
          <a:p>
            <a:pPr>
              <a:lnSpc>
                <a:spcPct val="120000"/>
              </a:lnSpc>
            </a:pPr>
            <a:r>
              <a:rPr lang="en-US" dirty="0">
                <a:latin typeface="Segoe UI"/>
                <a:ea typeface="+mn-lt"/>
                <a:cs typeface="Segoe UI"/>
              </a:rPr>
              <a:t>Another way to set or unset environment variables is by using the ARO Web Console. The ARO Web Console is great for those who don’t want to use the command line when managing ARO configuration</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7" name="Picture 7" descr="Table&#10;&#10;Description automatically generated">
            <a:extLst>
              <a:ext uri="{FF2B5EF4-FFF2-40B4-BE49-F238E27FC236}">
                <a16:creationId xmlns:a16="http://schemas.microsoft.com/office/drawing/2014/main" id="{A84FB73F-A294-144A-90BE-EAF3AA945C9F}"/>
              </a:ext>
            </a:extLst>
          </p:cNvPr>
          <p:cNvPicPr>
            <a:picLocks noChangeAspect="1"/>
          </p:cNvPicPr>
          <p:nvPr/>
        </p:nvPicPr>
        <p:blipFill>
          <a:blip r:embed="rId4"/>
          <a:stretch>
            <a:fillRect/>
          </a:stretch>
        </p:blipFill>
        <p:spPr>
          <a:xfrm>
            <a:off x="7422777" y="1154695"/>
            <a:ext cx="4527176" cy="3804536"/>
          </a:xfrm>
          <a:prstGeom prst="rect">
            <a:avLst/>
          </a:prstGeom>
        </p:spPr>
      </p:pic>
      <p:pic>
        <p:nvPicPr>
          <p:cNvPr id="9" name="Picture 6" descr="Graphical user interface&#10;&#10;Description automatically generated">
            <a:extLst>
              <a:ext uri="{FF2B5EF4-FFF2-40B4-BE49-F238E27FC236}">
                <a16:creationId xmlns:a16="http://schemas.microsoft.com/office/drawing/2014/main" id="{5C2483DA-5F92-CD47-12EF-B9FCD960AE11}"/>
              </a:ext>
            </a:extLst>
          </p:cNvPr>
          <p:cNvPicPr>
            <a:picLocks noChangeAspect="1"/>
          </p:cNvPicPr>
          <p:nvPr/>
        </p:nvPicPr>
        <p:blipFill>
          <a:blip r:embed="rId5"/>
          <a:stretch>
            <a:fillRect/>
          </a:stretch>
        </p:blipFill>
        <p:spPr>
          <a:xfrm>
            <a:off x="6442352" y="5565728"/>
            <a:ext cx="5463458" cy="566447"/>
          </a:xfrm>
          <a:prstGeom prst="rect">
            <a:avLst/>
          </a:prstGeom>
        </p:spPr>
      </p:pic>
      <p:sp>
        <p:nvSpPr>
          <p:cNvPr id="11" name="TextBox 10">
            <a:extLst>
              <a:ext uri="{FF2B5EF4-FFF2-40B4-BE49-F238E27FC236}">
                <a16:creationId xmlns:a16="http://schemas.microsoft.com/office/drawing/2014/main" id="{E140BF49-6FE9-8F23-6325-D83955C5E123}"/>
              </a:ext>
            </a:extLst>
          </p:cNvPr>
          <p:cNvSpPr txBox="1"/>
          <p:nvPr/>
        </p:nvSpPr>
        <p:spPr>
          <a:xfrm>
            <a:off x="7367263" y="5614383"/>
            <a:ext cx="3886032" cy="401921"/>
          </a:xfrm>
          <a:prstGeom prst="rect">
            <a:avLst/>
          </a:prstGeom>
          <a:solidFill>
            <a:srgbClr val="282828"/>
          </a:solidFill>
        </p:spPr>
        <p:txBody>
          <a:bodyPr wrap="square" lIns="182880" tIns="146304" rIns="182880" bIns="146304" rtlCol="0" anchor="t">
            <a:noAutofit/>
          </a:bodyPr>
          <a:lstStyle/>
          <a:p>
            <a:pPr>
              <a:lnSpc>
                <a:spcPct val="90000"/>
              </a:lnSpc>
              <a:spcAft>
                <a:spcPts val="600"/>
              </a:spcAft>
            </a:pPr>
            <a:r>
              <a:rPr lang="en-US" sz="1400" b="0" i="0" dirty="0" err="1">
                <a:solidFill>
                  <a:srgbClr val="00B0F0"/>
                </a:solidFill>
                <a:effectLst/>
                <a:latin typeface="ui-monospace"/>
              </a:rPr>
              <a:t>oc</a:t>
            </a:r>
            <a:r>
              <a:rPr lang="en-US" sz="1400" b="0" i="0" dirty="0">
                <a:solidFill>
                  <a:srgbClr val="00B0F0"/>
                </a:solidFill>
                <a:effectLst/>
                <a:latin typeface="ui-monospace"/>
              </a:rPr>
              <a:t> set env </a:t>
            </a:r>
            <a:r>
              <a:rPr lang="en-US" sz="1400" b="0" i="0" dirty="0">
                <a:solidFill>
                  <a:srgbClr val="FFFF00"/>
                </a:solidFill>
                <a:effectLst/>
                <a:latin typeface="ui-monospace"/>
              </a:rPr>
              <a:t>deploy</a:t>
            </a:r>
            <a:r>
              <a:rPr lang="en-US" sz="1400" b="0" i="0" dirty="0">
                <a:solidFill>
                  <a:srgbClr val="C9D1D9"/>
                </a:solidFill>
                <a:effectLst/>
                <a:latin typeface="ui-monospace"/>
              </a:rPr>
              <a:t> </a:t>
            </a:r>
            <a:r>
              <a:rPr lang="en-US" sz="1400" dirty="0">
                <a:solidFill>
                  <a:srgbClr val="C9D1D9"/>
                </a:solidFill>
                <a:latin typeface="ui-monospace"/>
              </a:rPr>
              <a:t>math-application</a:t>
            </a:r>
            <a:r>
              <a:rPr lang="en-US" sz="1400" b="0" i="0" dirty="0">
                <a:solidFill>
                  <a:srgbClr val="C9D1D9"/>
                </a:solidFill>
                <a:effectLst/>
                <a:latin typeface="ui-monospace"/>
              </a:rPr>
              <a:t> PI=3.14</a:t>
            </a:r>
            <a:r>
              <a:rPr lang="en-US" sz="1400" dirty="0">
                <a:solidFill>
                  <a:srgbClr val="C9D1D9"/>
                </a:solidFill>
                <a:latin typeface="ui-monospace"/>
              </a:rPr>
              <a:t> </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4627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5AC226-DE20-4205-817D-5D9573D7B06B}"/>
              </a:ext>
            </a:extLst>
          </p:cNvPr>
          <p:cNvSpPr/>
          <p:nvPr/>
        </p:nvSpPr>
        <p:spPr bwMode="auto">
          <a:xfrm>
            <a:off x="949325" y="1874189"/>
            <a:ext cx="3900381" cy="36976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87090723"/>
              </p:ext>
            </p:extLst>
          </p:nvPr>
        </p:nvGraphicFramePr>
        <p:xfrm>
          <a:off x="1256414" y="2568311"/>
          <a:ext cx="3403640" cy="2474924"/>
        </p:xfrm>
        <a:graphic>
          <a:graphicData uri="http://schemas.openxmlformats.org/drawingml/2006/table">
            <a:tbl>
              <a:tblPr firstRow="1" bandRow="1">
                <a:tableStyleId>{5C22544A-7EE6-4342-B048-85BDC9FD1C3A}</a:tableStyleId>
              </a:tblPr>
              <a:tblGrid>
                <a:gridCol w="1653443">
                  <a:extLst>
                    <a:ext uri="{9D8B030D-6E8A-4147-A177-3AD203B41FA5}">
                      <a16:colId xmlns:a16="http://schemas.microsoft.com/office/drawing/2014/main" val="2250874072"/>
                    </a:ext>
                  </a:extLst>
                </a:gridCol>
                <a:gridCol w="1750197">
                  <a:extLst>
                    <a:ext uri="{9D8B030D-6E8A-4147-A177-3AD203B41FA5}">
                      <a16:colId xmlns:a16="http://schemas.microsoft.com/office/drawing/2014/main" val="2255722694"/>
                    </a:ext>
                  </a:extLst>
                </a:gridCol>
              </a:tblGrid>
              <a:tr h="679273">
                <a:tc gridSpan="2">
                  <a:txBody>
                    <a:bodyPr/>
                    <a:lstStyle/>
                    <a:p>
                      <a:pPr lvl="0" algn="ctr">
                        <a:buNone/>
                      </a:pPr>
                      <a:r>
                        <a:rPr lang="en-US" dirty="0"/>
                        <a:t>rating-web</a:t>
                      </a:r>
                    </a:p>
                  </a:txBody>
                  <a:tcPr/>
                </a:tc>
                <a:tc hMerge="1">
                  <a:txBody>
                    <a:bodyPr/>
                    <a:lstStyle/>
                    <a:p>
                      <a:endParaRPr lang="en-US"/>
                    </a:p>
                  </a:txBody>
                  <a:tcPr/>
                </a:tc>
                <a:extLst>
                  <a:ext uri="{0D108BD9-81ED-4DB2-BD59-A6C34878D82A}">
                    <a16:rowId xmlns:a16="http://schemas.microsoft.com/office/drawing/2014/main" val="2916704489"/>
                  </a:ext>
                </a:extLst>
              </a:tr>
              <a:tr h="431381">
                <a:tc>
                  <a:txBody>
                    <a:bodyPr/>
                    <a:lstStyle/>
                    <a:p>
                      <a:r>
                        <a:rPr lang="en-US" dirty="0"/>
                        <a:t>name</a:t>
                      </a:r>
                    </a:p>
                  </a:txBody>
                  <a:tcPr/>
                </a:tc>
                <a:tc>
                  <a:txBody>
                    <a:bodyPr/>
                    <a:lstStyle/>
                    <a:p>
                      <a:r>
                        <a:rPr lang="en-US" sz="1600" dirty="0"/>
                        <a:t>app=rating-web</a:t>
                      </a:r>
                    </a:p>
                  </a:txBody>
                  <a:tcPr/>
                </a:tc>
                <a:extLst>
                  <a:ext uri="{0D108BD9-81ED-4DB2-BD59-A6C34878D82A}">
                    <a16:rowId xmlns:a16="http://schemas.microsoft.com/office/drawing/2014/main" val="3294689309"/>
                  </a:ext>
                </a:extLst>
              </a:tr>
              <a:tr h="50069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containers</a:t>
                      </a:r>
                      <a:endParaRPr lang="en-US" dirty="0"/>
                    </a:p>
                  </a:txBody>
                  <a:tcPr/>
                </a:tc>
                <a:tc>
                  <a:txBody>
                    <a:bodyPr/>
                    <a:lstStyle/>
                    <a:p>
                      <a:r>
                        <a:rPr lang="en-US" sz="1200" dirty="0"/>
                        <a:t>/rating-web</a:t>
                      </a:r>
                      <a:endParaRPr lang="en-US" sz="1400" dirty="0"/>
                    </a:p>
                  </a:txBody>
                  <a:tcPr/>
                </a:tc>
                <a:extLst>
                  <a:ext uri="{0D108BD9-81ED-4DB2-BD59-A6C34878D82A}">
                    <a16:rowId xmlns:a16="http://schemas.microsoft.com/office/drawing/2014/main" val="1026562626"/>
                  </a:ext>
                </a:extLst>
              </a:tr>
              <a:tr h="394735">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container-port</a:t>
                      </a:r>
                      <a:endParaRPr lang="en-US" sz="1750" dirty="0"/>
                    </a:p>
                  </a:txBody>
                  <a:tcPr/>
                </a:tc>
                <a:tc>
                  <a:txBody>
                    <a:bodyPr/>
                    <a:lstStyle/>
                    <a:p>
                      <a:r>
                        <a:rPr lang="en-US" sz="1800" dirty="0"/>
                        <a:t>80</a:t>
                      </a:r>
                    </a:p>
                  </a:txBody>
                  <a:tcPr/>
                </a:tc>
                <a:extLst>
                  <a:ext uri="{0D108BD9-81ED-4DB2-BD59-A6C34878D82A}">
                    <a16:rowId xmlns:a16="http://schemas.microsoft.com/office/drawing/2014/main" val="84918315"/>
                  </a:ext>
                </a:extLst>
              </a:tr>
              <a:tr h="468842">
                <a:tc>
                  <a:txBody>
                    <a:bodyPr/>
                    <a:lstStyle/>
                    <a:p>
                      <a:r>
                        <a:rPr lang="en-US" dirty="0"/>
                        <a:t>env</a:t>
                      </a:r>
                    </a:p>
                  </a:txBody>
                  <a:tcPr/>
                </a:tc>
                <a:tc>
                  <a:txBody>
                    <a:bodyPr/>
                    <a:lstStyle/>
                    <a:p>
                      <a:endParaRPr lang="en-US" dirty="0"/>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lang="en-US" sz="4400" dirty="0">
                <a:solidFill>
                  <a:srgbClr val="353535"/>
                </a:solidFill>
                <a:latin typeface="Segoe UI Light"/>
                <a:cs typeface="Segoe UI Light"/>
              </a:rPr>
              <a:t>Configuring Deployments</a:t>
            </a:r>
            <a:endParaRPr kumimoji="0" lang="en-US" sz="4400" b="0" i="0" u="none" strike="noStrike" kern="1200" cap="none" spc="0" normalizeH="0" baseline="0" noProof="0" dirty="0">
              <a:ln>
                <a:noFill/>
              </a:ln>
              <a:solidFill>
                <a:srgbClr val="353535"/>
              </a:solidFill>
              <a:effectLst/>
              <a:uLnTx/>
              <a:uFillTx/>
              <a:latin typeface="Segoe UI Light"/>
              <a:cs typeface="Segoe UI Light"/>
            </a:endParaRP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Metadata that describes how </a:t>
            </a:r>
            <a:r>
              <a:rPr lang="en-US" sz="3200" dirty="0">
                <a:solidFill>
                  <a:srgbClr val="0078D7"/>
                </a:solidFill>
                <a:latin typeface="Segoe UI Light"/>
                <a:cs typeface="Segoe UI Light"/>
              </a:rPr>
              <a:t>resources</a:t>
            </a:r>
            <a:r>
              <a:rPr kumimoji="0" lang="en-US" sz="3200" b="0" i="0" u="none" strike="noStrike" kern="1200" cap="none" spc="0" normalizeH="0" baseline="0" noProof="0" dirty="0">
                <a:ln>
                  <a:noFill/>
                </a:ln>
                <a:solidFill>
                  <a:srgbClr val="0078D7"/>
                </a:solidFill>
                <a:effectLst/>
                <a:uLnTx/>
                <a:uFillTx/>
                <a:latin typeface="Segoe UI Light"/>
                <a:cs typeface="Segoe UI Light"/>
              </a:rPr>
              <a:t>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1181862"/>
          </a:xfrm>
          <a:prstGeom prst="rect">
            <a:avLst/>
          </a:prstGeom>
          <a:noFill/>
        </p:spPr>
        <p:txBody>
          <a:bodyPr wrap="square" lIns="182880" tIns="146304" rIns="182880" bIns="146304" rtlCol="0" anchor="t">
            <a:spAutoFit/>
          </a:bodyPr>
          <a:lstStyle/>
          <a:p>
            <a:pPr defTabSz="914367">
              <a:lnSpc>
                <a:spcPct val="90000"/>
              </a:lnSpc>
              <a:spcAft>
                <a:spcPts val="600"/>
              </a:spcAft>
              <a:defRPr/>
            </a:pPr>
            <a:r>
              <a:rPr lang="en-US" sz="3200" dirty="0">
                <a:solidFill>
                  <a:srgbClr val="0078D7"/>
                </a:solidFill>
                <a:latin typeface="Segoe UI Light"/>
              </a:rPr>
              <a:t>A deployment is metadata</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a:t>
            </a:r>
            <a:r>
              <a:rPr lang="en-US" sz="3200" dirty="0">
                <a:solidFill>
                  <a:srgbClr val="0078D7"/>
                </a:solidFill>
                <a:latin typeface="Segoe UI Light"/>
              </a:rPr>
              <a:t> It's</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 just metadata!</a:t>
            </a:r>
          </a:p>
        </p:txBody>
      </p:sp>
      <p:sp>
        <p:nvSpPr>
          <p:cNvPr id="5" name="Rectangle 4">
            <a:extLst>
              <a:ext uri="{FF2B5EF4-FFF2-40B4-BE49-F238E27FC236}">
                <a16:creationId xmlns:a16="http://schemas.microsoft.com/office/drawing/2014/main" id="{11825FFD-C4B0-B02C-23BA-95F83FA9AD03}"/>
              </a:ext>
            </a:extLst>
          </p:cNvPr>
          <p:cNvSpPr/>
          <p:nvPr/>
        </p:nvSpPr>
        <p:spPr bwMode="auto">
          <a:xfrm>
            <a:off x="7234449" y="1874189"/>
            <a:ext cx="4758329" cy="369761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E6D919D5-2D17-05B7-26F3-BCA3376688A2}"/>
              </a:ext>
            </a:extLst>
          </p:cNvPr>
          <p:cNvGraphicFramePr>
            <a:graphicFrameLocks noGrp="1"/>
          </p:cNvGraphicFramePr>
          <p:nvPr>
            <p:extLst>
              <p:ext uri="{D42A27DB-BD31-4B8C-83A1-F6EECF244321}">
                <p14:modId xmlns:p14="http://schemas.microsoft.com/office/powerpoint/2010/main" val="2927596263"/>
              </p:ext>
            </p:extLst>
          </p:nvPr>
        </p:nvGraphicFramePr>
        <p:xfrm>
          <a:off x="7541537" y="2568311"/>
          <a:ext cx="4216970" cy="2474924"/>
        </p:xfrm>
        <a:graphic>
          <a:graphicData uri="http://schemas.openxmlformats.org/drawingml/2006/table">
            <a:tbl>
              <a:tblPr firstRow="1" bandRow="1">
                <a:tableStyleId>{5C22544A-7EE6-4342-B048-85BDC9FD1C3A}</a:tableStyleId>
              </a:tblPr>
              <a:tblGrid>
                <a:gridCol w="2048548">
                  <a:extLst>
                    <a:ext uri="{9D8B030D-6E8A-4147-A177-3AD203B41FA5}">
                      <a16:colId xmlns:a16="http://schemas.microsoft.com/office/drawing/2014/main" val="2250874072"/>
                    </a:ext>
                  </a:extLst>
                </a:gridCol>
                <a:gridCol w="2168422">
                  <a:extLst>
                    <a:ext uri="{9D8B030D-6E8A-4147-A177-3AD203B41FA5}">
                      <a16:colId xmlns:a16="http://schemas.microsoft.com/office/drawing/2014/main" val="2255722694"/>
                    </a:ext>
                  </a:extLst>
                </a:gridCol>
              </a:tblGrid>
              <a:tr h="679273">
                <a:tc gridSpan="2">
                  <a:txBody>
                    <a:bodyPr/>
                    <a:lstStyle/>
                    <a:p>
                      <a:pPr algn="ctr"/>
                      <a:r>
                        <a:rPr lang="en-US" dirty="0"/>
                        <a:t>rating-</a:t>
                      </a:r>
                      <a:r>
                        <a:rPr lang="en-US" dirty="0" err="1"/>
                        <a:t>api</a:t>
                      </a:r>
                      <a:endParaRPr lang="en-US" dirty="0"/>
                    </a:p>
                  </a:txBody>
                  <a:tcPr/>
                </a:tc>
                <a:tc hMerge="1">
                  <a:txBody>
                    <a:bodyPr/>
                    <a:lstStyle/>
                    <a:p>
                      <a:endParaRPr lang="en-US"/>
                    </a:p>
                  </a:txBody>
                  <a:tcPr/>
                </a:tc>
                <a:extLst>
                  <a:ext uri="{0D108BD9-81ED-4DB2-BD59-A6C34878D82A}">
                    <a16:rowId xmlns:a16="http://schemas.microsoft.com/office/drawing/2014/main" val="2916704489"/>
                  </a:ext>
                </a:extLst>
              </a:tr>
              <a:tr h="431381">
                <a:tc>
                  <a:txBody>
                    <a:bodyPr/>
                    <a:lstStyle/>
                    <a:p>
                      <a:r>
                        <a:rPr lang="en-US" dirty="0"/>
                        <a:t>name</a:t>
                      </a:r>
                    </a:p>
                  </a:txBody>
                  <a:tcPr/>
                </a:tc>
                <a:tc>
                  <a:txBody>
                    <a:bodyPr/>
                    <a:lstStyle/>
                    <a:p>
                      <a:r>
                        <a:rPr lang="en-US" sz="1600" dirty="0"/>
                        <a:t>app=rating-</a:t>
                      </a:r>
                      <a:r>
                        <a:rPr lang="en-US" sz="1600" dirty="0" err="1"/>
                        <a:t>api</a:t>
                      </a:r>
                      <a:endParaRPr lang="en-US" sz="1600" dirty="0"/>
                    </a:p>
                  </a:txBody>
                  <a:tcPr/>
                </a:tc>
                <a:extLst>
                  <a:ext uri="{0D108BD9-81ED-4DB2-BD59-A6C34878D82A}">
                    <a16:rowId xmlns:a16="http://schemas.microsoft.com/office/drawing/2014/main" val="3294689309"/>
                  </a:ext>
                </a:extLst>
              </a:tr>
              <a:tr h="500693">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containers</a:t>
                      </a:r>
                      <a:endParaRPr lang="en-US" dirty="0"/>
                    </a:p>
                  </a:txBody>
                  <a:tcPr/>
                </a:tc>
                <a:tc>
                  <a:txBody>
                    <a:bodyPr/>
                    <a:lstStyle/>
                    <a:p>
                      <a:r>
                        <a:rPr lang="en-US" sz="1200" dirty="0"/>
                        <a:t>/rating-</a:t>
                      </a:r>
                      <a:r>
                        <a:rPr lang="en-US" sz="1200" dirty="0" err="1"/>
                        <a:t>api</a:t>
                      </a:r>
                      <a:endParaRPr lang="en-US" sz="1400" dirty="0"/>
                    </a:p>
                  </a:txBody>
                  <a:tcPr/>
                </a:tc>
                <a:extLst>
                  <a:ext uri="{0D108BD9-81ED-4DB2-BD59-A6C34878D82A}">
                    <a16:rowId xmlns:a16="http://schemas.microsoft.com/office/drawing/2014/main" val="1026562626"/>
                  </a:ext>
                </a:extLst>
              </a:tr>
              <a:tr h="394735">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container-port</a:t>
                      </a:r>
                      <a:endParaRPr lang="en-US" sz="1750" dirty="0"/>
                    </a:p>
                  </a:txBody>
                  <a:tcPr/>
                </a:tc>
                <a:tc>
                  <a:txBody>
                    <a:bodyPr/>
                    <a:lstStyle/>
                    <a:p>
                      <a:r>
                        <a:rPr lang="en-US" sz="1800" dirty="0"/>
                        <a:t>8080</a:t>
                      </a:r>
                    </a:p>
                  </a:txBody>
                  <a:tcPr/>
                </a:tc>
                <a:extLst>
                  <a:ext uri="{0D108BD9-81ED-4DB2-BD59-A6C34878D82A}">
                    <a16:rowId xmlns:a16="http://schemas.microsoft.com/office/drawing/2014/main" val="84918315"/>
                  </a:ext>
                </a:extLst>
              </a:tr>
              <a:tr h="468842">
                <a:tc>
                  <a:txBody>
                    <a:bodyPr/>
                    <a:lstStyle/>
                    <a:p>
                      <a:r>
                        <a:rPr lang="en-US" dirty="0"/>
                        <a:t>env</a:t>
                      </a:r>
                    </a:p>
                  </a:txBody>
                  <a:tcPr/>
                </a:tc>
                <a:tc>
                  <a:txBody>
                    <a:bodyPr/>
                    <a:lstStyle/>
                    <a:p>
                      <a:r>
                        <a:rPr lang="en-US" sz="1765" b="0" i="0" kern="1200" dirty="0">
                          <a:solidFill>
                            <a:schemeClr val="dk1"/>
                          </a:solidFill>
                          <a:effectLst/>
                          <a:latin typeface="+mn-lt"/>
                          <a:ea typeface="+mn-ea"/>
                          <a:cs typeface="+mn-cs"/>
                        </a:rPr>
                        <a:t>MONGODB_URI=…</a:t>
                      </a:r>
                      <a:endParaRPr lang="en-US" dirty="0"/>
                    </a:p>
                  </a:txBody>
                  <a:tcPr/>
                </a:tc>
                <a:extLst>
                  <a:ext uri="{0D108BD9-81ED-4DB2-BD59-A6C34878D82A}">
                    <a16:rowId xmlns:a16="http://schemas.microsoft.com/office/drawing/2014/main" val="2481315864"/>
                  </a:ext>
                </a:extLst>
              </a:tr>
            </a:tbl>
          </a:graphicData>
        </a:graphic>
      </p:graphicFrame>
      <p:pic>
        <p:nvPicPr>
          <p:cNvPr id="9" name="Picture 6" descr="Graphical user interface&#10;&#10;Description automatically generated">
            <a:extLst>
              <a:ext uri="{FF2B5EF4-FFF2-40B4-BE49-F238E27FC236}">
                <a16:creationId xmlns:a16="http://schemas.microsoft.com/office/drawing/2014/main" id="{80157637-838D-DA8B-1F71-84680FAE586C}"/>
              </a:ext>
            </a:extLst>
          </p:cNvPr>
          <p:cNvPicPr>
            <a:picLocks noChangeAspect="1"/>
          </p:cNvPicPr>
          <p:nvPr/>
        </p:nvPicPr>
        <p:blipFill>
          <a:blip r:embed="rId3"/>
          <a:stretch>
            <a:fillRect/>
          </a:stretch>
        </p:blipFill>
        <p:spPr>
          <a:xfrm>
            <a:off x="3188164" y="6004999"/>
            <a:ext cx="5463458" cy="566447"/>
          </a:xfrm>
          <a:prstGeom prst="rect">
            <a:avLst/>
          </a:prstGeom>
        </p:spPr>
      </p:pic>
      <p:sp>
        <p:nvSpPr>
          <p:cNvPr id="16" name="TextBox 15">
            <a:extLst>
              <a:ext uri="{FF2B5EF4-FFF2-40B4-BE49-F238E27FC236}">
                <a16:creationId xmlns:a16="http://schemas.microsoft.com/office/drawing/2014/main" id="{793D9120-2AD1-5BA1-D154-BF50AE58DAB1}"/>
              </a:ext>
            </a:extLst>
          </p:cNvPr>
          <p:cNvSpPr txBox="1"/>
          <p:nvPr/>
        </p:nvSpPr>
        <p:spPr>
          <a:xfrm>
            <a:off x="2811862" y="4489216"/>
            <a:ext cx="1436653" cy="572464"/>
          </a:xfrm>
          <a:prstGeom prst="rect">
            <a:avLst/>
          </a:prstGeom>
          <a:noFill/>
        </p:spPr>
        <p:txBody>
          <a:bodyPr wrap="square" lIns="182880" tIns="146304" rIns="182880" bIns="146304" rtlCol="0">
            <a:spAutoFit/>
          </a:bodyPr>
          <a:lstStyle/>
          <a:p>
            <a:r>
              <a:rPr lang="en-US" dirty="0">
                <a:solidFill>
                  <a:srgbClr val="000000"/>
                </a:solidFill>
              </a:rPr>
              <a:t>PI=3.14</a:t>
            </a:r>
          </a:p>
        </p:txBody>
      </p:sp>
      <p:sp>
        <p:nvSpPr>
          <p:cNvPr id="17" name="TextBox 16">
            <a:extLst>
              <a:ext uri="{FF2B5EF4-FFF2-40B4-BE49-F238E27FC236}">
                <a16:creationId xmlns:a16="http://schemas.microsoft.com/office/drawing/2014/main" id="{CD15D8CB-8CF4-0A59-D8CD-2BE082DAA3DD}"/>
              </a:ext>
            </a:extLst>
          </p:cNvPr>
          <p:cNvSpPr txBox="1"/>
          <p:nvPr/>
        </p:nvSpPr>
        <p:spPr>
          <a:xfrm>
            <a:off x="4328227" y="6053654"/>
            <a:ext cx="3339186" cy="401921"/>
          </a:xfrm>
          <a:prstGeom prst="rect">
            <a:avLst/>
          </a:prstGeom>
          <a:solidFill>
            <a:srgbClr val="282828"/>
          </a:solidFill>
        </p:spPr>
        <p:txBody>
          <a:bodyPr wrap="square" lIns="182880" tIns="146304" rIns="182880" bIns="146304" rtlCol="0">
            <a:noAutofit/>
          </a:bodyPr>
          <a:lstStyle/>
          <a:p>
            <a:pPr>
              <a:lnSpc>
                <a:spcPct val="90000"/>
              </a:lnSpc>
              <a:spcAft>
                <a:spcPts val="600"/>
              </a:spcAft>
            </a:pPr>
            <a:r>
              <a:rPr lang="en-US" sz="1400" b="0" i="0" dirty="0" err="1">
                <a:solidFill>
                  <a:schemeClr val="tx2">
                    <a:lumMod val="50000"/>
                  </a:schemeClr>
                </a:solidFill>
                <a:effectLst/>
                <a:latin typeface="ui-monospace"/>
              </a:rPr>
              <a:t>oc</a:t>
            </a:r>
            <a:r>
              <a:rPr lang="en-US" sz="1400" b="0" i="0" dirty="0">
                <a:solidFill>
                  <a:schemeClr val="tx2">
                    <a:lumMod val="50000"/>
                  </a:schemeClr>
                </a:solidFill>
                <a:effectLst/>
                <a:latin typeface="ui-monospace"/>
              </a:rPr>
              <a:t> set env</a:t>
            </a:r>
            <a:r>
              <a:rPr lang="en-US" sz="1400" b="0" i="0" dirty="0">
                <a:solidFill>
                  <a:srgbClr val="C9D1D9"/>
                </a:solidFill>
                <a:effectLst/>
                <a:latin typeface="ui-monospace"/>
              </a:rPr>
              <a:t> </a:t>
            </a:r>
            <a:r>
              <a:rPr lang="en-US" sz="1400" b="0" i="0" dirty="0">
                <a:solidFill>
                  <a:srgbClr val="FFFF00"/>
                </a:solidFill>
                <a:effectLst/>
                <a:latin typeface="ui-monospace"/>
              </a:rPr>
              <a:t>deploy</a:t>
            </a:r>
            <a:r>
              <a:rPr lang="en-US" sz="1400" b="0" i="0" dirty="0">
                <a:solidFill>
                  <a:srgbClr val="C9D1D9"/>
                </a:solidFill>
                <a:effectLst/>
                <a:latin typeface="ui-monospace"/>
              </a:rPr>
              <a:t> rating-web PI=3.14 </a:t>
            </a:r>
            <a:endParaRPr lang="en-US" sz="1400" dirty="0">
              <a:gradFill>
                <a:gsLst>
                  <a:gs pos="2917">
                    <a:schemeClr val="tx1"/>
                  </a:gs>
                  <a:gs pos="30000">
                    <a:schemeClr val="tx1"/>
                  </a:gs>
                </a:gsLst>
                <a:lin ang="5400000" scaled="0"/>
              </a:gradFill>
            </a:endParaRPr>
          </a:p>
        </p:txBody>
      </p:sp>
      <p:sp>
        <p:nvSpPr>
          <p:cNvPr id="18" name="Arrow: Down 17">
            <a:extLst>
              <a:ext uri="{FF2B5EF4-FFF2-40B4-BE49-F238E27FC236}">
                <a16:creationId xmlns:a16="http://schemas.microsoft.com/office/drawing/2014/main" id="{B66672E0-5503-4F06-B99E-028FF32A2AC7}"/>
              </a:ext>
            </a:extLst>
          </p:cNvPr>
          <p:cNvSpPr/>
          <p:nvPr/>
        </p:nvSpPr>
        <p:spPr bwMode="auto">
          <a:xfrm>
            <a:off x="6528381" y="4690824"/>
            <a:ext cx="670283" cy="1443422"/>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Arrow: Down 18">
            <a:extLst>
              <a:ext uri="{FF2B5EF4-FFF2-40B4-BE49-F238E27FC236}">
                <a16:creationId xmlns:a16="http://schemas.microsoft.com/office/drawing/2014/main" id="{2D227A57-EB54-E9E8-357A-7D6B3FA92DFF}"/>
              </a:ext>
            </a:extLst>
          </p:cNvPr>
          <p:cNvSpPr/>
          <p:nvPr/>
        </p:nvSpPr>
        <p:spPr bwMode="auto">
          <a:xfrm rot="14792017">
            <a:off x="621748" y="4566646"/>
            <a:ext cx="461936" cy="1116815"/>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2341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1"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0-#ppt_h/2"/>
                                          </p:val>
                                        </p:tav>
                                        <p:tav tm="100000">
                                          <p:val>
                                            <p:strVal val="#ppt_y"/>
                                          </p:val>
                                        </p:tav>
                                      </p:tavLst>
                                    </p:anim>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4" grpId="0"/>
      <p:bldP spid="4" grpId="1"/>
      <p:bldP spid="5" grpId="0" animBg="1"/>
      <p:bldP spid="16" grpId="0"/>
      <p:bldP spid="17" grpId="0" animBg="1"/>
      <p:bldP spid="18" grpId="0" animBg="1"/>
      <p:bldP spid="18" grpId="1" animBg="1"/>
      <p:bldP spid="19" grpId="0" animBg="1"/>
      <p:bldP spid="19"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#5</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Configuration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Configure the deployments</a:t>
            </a:r>
            <a:endParaRPr lang="en-US" sz="3200" dirty="0">
              <a:latin typeface="Segoe UI" panose="020B0502040204020203" pitchFamily="34" charset="0"/>
              <a:cs typeface="Segoe UI" panose="020B0502040204020203" pitchFamily="34" charset="0"/>
            </a:endParaRPr>
          </a:p>
          <a:p>
            <a:pPr lvl="1"/>
            <a:r>
              <a:rPr lang="en-US" sz="3000" dirty="0">
                <a:latin typeface="Segoe UI"/>
                <a:ea typeface="+mn-lt"/>
                <a:cs typeface="+mn-lt"/>
              </a:rPr>
              <a:t>Your goal is to find out what deployments and environment variables need to be configured for our application to work</a:t>
            </a:r>
          </a:p>
          <a:p>
            <a:pPr lvl="1"/>
            <a:r>
              <a:rPr lang="en-US" sz="3000" dirty="0">
                <a:latin typeface="Segoe UI"/>
                <a:ea typeface="+mn-lt"/>
                <a:cs typeface="+mn-lt"/>
              </a:rPr>
              <a:t>Demonstrate that the application is working</a:t>
            </a:r>
          </a:p>
          <a:p>
            <a:pPr lvl="2"/>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611219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Networking</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Pod Traffic and Policies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0048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Pod Traffic</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By default, all pods in a project are accessible from other pods and network endpoints.</a:t>
            </a: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BF7B574A-777D-E8F5-D458-554B1E0B4366}"/>
              </a:ext>
            </a:extLst>
          </p:cNvPr>
          <p:cNvPicPr>
            <a:picLocks noChangeAspect="1"/>
          </p:cNvPicPr>
          <p:nvPr/>
        </p:nvPicPr>
        <p:blipFill>
          <a:blip r:embed="rId4"/>
          <a:stretch>
            <a:fillRect/>
          </a:stretch>
        </p:blipFill>
        <p:spPr>
          <a:xfrm>
            <a:off x="442291" y="3914140"/>
            <a:ext cx="2743200" cy="177954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B168EC6-B386-816D-5978-CF0CE6433ED6}"/>
              </a:ext>
            </a:extLst>
          </p:cNvPr>
          <p:cNvPicPr>
            <a:picLocks noChangeAspect="1"/>
          </p:cNvPicPr>
          <p:nvPr/>
        </p:nvPicPr>
        <p:blipFill>
          <a:blip r:embed="rId5"/>
          <a:stretch>
            <a:fillRect/>
          </a:stretch>
        </p:blipFill>
        <p:spPr>
          <a:xfrm>
            <a:off x="4550465" y="3914140"/>
            <a:ext cx="2743200" cy="1779547"/>
          </a:xfrm>
          <a:prstGeom prst="rect">
            <a:avLst/>
          </a:prstGeom>
        </p:spPr>
      </p:pic>
      <p:cxnSp>
        <p:nvCxnSpPr>
          <p:cNvPr id="11" name="Straight Arrow Connector 10">
            <a:extLst>
              <a:ext uri="{FF2B5EF4-FFF2-40B4-BE49-F238E27FC236}">
                <a16:creationId xmlns:a16="http://schemas.microsoft.com/office/drawing/2014/main" id="{26D33D3D-5A0B-7B0F-C57B-0F58CD7E4483}"/>
              </a:ext>
            </a:extLst>
          </p:cNvPr>
          <p:cNvCxnSpPr/>
          <p:nvPr/>
        </p:nvCxnSpPr>
        <p:spPr>
          <a:xfrm>
            <a:off x="3253409" y="4719430"/>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B117606-A0D4-5D7A-C78E-784E24FFC82D}"/>
              </a:ext>
            </a:extLst>
          </p:cNvPr>
          <p:cNvCxnSpPr>
            <a:cxnSpLocks/>
          </p:cNvCxnSpPr>
          <p:nvPr/>
        </p:nvCxnSpPr>
        <p:spPr>
          <a:xfrm>
            <a:off x="7361583" y="4718539"/>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 name="Picture 13" descr="Graphical user interface&#10;&#10;Description automatically generated">
            <a:extLst>
              <a:ext uri="{FF2B5EF4-FFF2-40B4-BE49-F238E27FC236}">
                <a16:creationId xmlns:a16="http://schemas.microsoft.com/office/drawing/2014/main" id="{A1E501B4-881F-BBDF-6D1E-0CF0900C7F68}"/>
              </a:ext>
            </a:extLst>
          </p:cNvPr>
          <p:cNvPicPr>
            <a:picLocks noChangeAspect="1"/>
          </p:cNvPicPr>
          <p:nvPr/>
        </p:nvPicPr>
        <p:blipFill>
          <a:blip r:embed="rId6"/>
          <a:stretch>
            <a:fillRect/>
          </a:stretch>
        </p:blipFill>
        <p:spPr>
          <a:xfrm>
            <a:off x="8624529" y="3913654"/>
            <a:ext cx="2743200" cy="1783724"/>
          </a:xfrm>
          <a:prstGeom prst="rect">
            <a:avLst/>
          </a:prstGeom>
        </p:spPr>
      </p:pic>
      <p:pic>
        <p:nvPicPr>
          <p:cNvPr id="14" name="Graphic 14" descr="Checkmark with solid fill">
            <a:extLst>
              <a:ext uri="{FF2B5EF4-FFF2-40B4-BE49-F238E27FC236}">
                <a16:creationId xmlns:a16="http://schemas.microsoft.com/office/drawing/2014/main" id="{B191B737-05EF-26DD-97DD-309249FAC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31381" y="4282768"/>
            <a:ext cx="430981" cy="439175"/>
          </a:xfrm>
          <a:prstGeom prst="rect">
            <a:avLst/>
          </a:prstGeom>
        </p:spPr>
      </p:pic>
      <p:pic>
        <p:nvPicPr>
          <p:cNvPr id="16" name="Graphic 14" descr="Checkmark with solid fill">
            <a:extLst>
              <a:ext uri="{FF2B5EF4-FFF2-40B4-BE49-F238E27FC236}">
                <a16:creationId xmlns:a16="http://schemas.microsoft.com/office/drawing/2014/main" id="{A8BA8026-C2C4-43D1-BFB9-A116FC0007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4542" y="4282768"/>
            <a:ext cx="430981" cy="439175"/>
          </a:xfrm>
          <a:prstGeom prst="rect">
            <a:avLst/>
          </a:prstGeom>
        </p:spPr>
      </p:pic>
    </p:spTree>
    <p:extLst>
      <p:ext uri="{BB962C8B-B14F-4D97-AF65-F5344CB8AC3E}">
        <p14:creationId xmlns:p14="http://schemas.microsoft.com/office/powerpoint/2010/main" val="2516604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isolate one or more pods in a project, you can create </a:t>
            </a:r>
            <a:r>
              <a:rPr lang="en-US" u="sng" dirty="0">
                <a:latin typeface="Segoe UI"/>
                <a:ea typeface="+mn-lt"/>
                <a:cs typeface="+mn-lt"/>
              </a:rPr>
              <a:t>NetworkPolicy</a:t>
            </a:r>
            <a:r>
              <a:rPr lang="en-US" dirty="0">
                <a:latin typeface="Segoe UI"/>
                <a:ea typeface="+mn-lt"/>
                <a:cs typeface="+mn-lt"/>
              </a:rPr>
              <a:t> objects in that project to indicate the allowed incoming connections. For example, to make a project deny all traffic by default, you would create a network policy</a:t>
            </a:r>
            <a:endParaRPr lang="en-US" dirty="0">
              <a:latin typeface="Calibri"/>
              <a:cs typeface="Calibri"/>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71D865C7-2277-0C0E-83E9-19DA145D184F}"/>
              </a:ext>
            </a:extLst>
          </p:cNvPr>
          <p:cNvPicPr>
            <a:picLocks noChangeAspect="1"/>
          </p:cNvPicPr>
          <p:nvPr/>
        </p:nvPicPr>
        <p:blipFill>
          <a:blip r:embed="rId4"/>
          <a:stretch>
            <a:fillRect/>
          </a:stretch>
        </p:blipFill>
        <p:spPr>
          <a:xfrm>
            <a:off x="442291" y="3914140"/>
            <a:ext cx="1583635" cy="1058960"/>
          </a:xfrm>
          <a:prstGeom prst="rect">
            <a:avLst/>
          </a:prstGeom>
        </p:spPr>
      </p:pic>
      <p:pic>
        <p:nvPicPr>
          <p:cNvPr id="8" name="Picture 9" descr="Graphical user interface&#10;&#10;Description automatically generated">
            <a:extLst>
              <a:ext uri="{FF2B5EF4-FFF2-40B4-BE49-F238E27FC236}">
                <a16:creationId xmlns:a16="http://schemas.microsoft.com/office/drawing/2014/main" id="{E1A13854-46C6-8560-3EBD-3B443E1977B9}"/>
              </a:ext>
            </a:extLst>
          </p:cNvPr>
          <p:cNvPicPr>
            <a:picLocks noChangeAspect="1"/>
          </p:cNvPicPr>
          <p:nvPr/>
        </p:nvPicPr>
        <p:blipFill>
          <a:blip r:embed="rId5"/>
          <a:stretch>
            <a:fillRect/>
          </a:stretch>
        </p:blipFill>
        <p:spPr>
          <a:xfrm>
            <a:off x="2405269" y="3914140"/>
            <a:ext cx="1625048" cy="1067243"/>
          </a:xfrm>
          <a:prstGeom prst="rect">
            <a:avLst/>
          </a:prstGeom>
        </p:spPr>
      </p:pic>
      <p:cxnSp>
        <p:nvCxnSpPr>
          <p:cNvPr id="12" name="Straight Arrow Connector 11">
            <a:extLst>
              <a:ext uri="{FF2B5EF4-FFF2-40B4-BE49-F238E27FC236}">
                <a16:creationId xmlns:a16="http://schemas.microsoft.com/office/drawing/2014/main" id="{AA918C70-8C7C-29D8-864A-A8684A7003C8}"/>
              </a:ext>
            </a:extLst>
          </p:cNvPr>
          <p:cNvCxnSpPr/>
          <p:nvPr/>
        </p:nvCxnSpPr>
        <p:spPr>
          <a:xfrm>
            <a:off x="1969605" y="4454386"/>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466177B-AB8A-D49F-07E4-8D39F2265769}"/>
              </a:ext>
            </a:extLst>
          </p:cNvPr>
          <p:cNvCxnSpPr>
            <a:cxnSpLocks/>
          </p:cNvCxnSpPr>
          <p:nvPr/>
        </p:nvCxnSpPr>
        <p:spPr>
          <a:xfrm>
            <a:off x="4031974" y="4446103"/>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Multiplication Sign 13">
            <a:extLst>
              <a:ext uri="{FF2B5EF4-FFF2-40B4-BE49-F238E27FC236}">
                <a16:creationId xmlns:a16="http://schemas.microsoft.com/office/drawing/2014/main" id="{790834DF-3873-492A-D281-05FB6EBFFE1B}"/>
              </a:ext>
            </a:extLst>
          </p:cNvPr>
          <p:cNvSpPr/>
          <p:nvPr/>
        </p:nvSpPr>
        <p:spPr>
          <a:xfrm>
            <a:off x="2056729" y="4336497"/>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EAFE9D65-1E3C-6E4F-155B-BDF34704A6E7}"/>
              </a:ext>
            </a:extLst>
          </p:cNvPr>
          <p:cNvSpPr/>
          <p:nvPr/>
        </p:nvSpPr>
        <p:spPr>
          <a:xfrm>
            <a:off x="4117757" y="4336496"/>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Graphical user interface&#10;&#10;Description automatically generated">
            <a:extLst>
              <a:ext uri="{FF2B5EF4-FFF2-40B4-BE49-F238E27FC236}">
                <a16:creationId xmlns:a16="http://schemas.microsoft.com/office/drawing/2014/main" id="{E7464B9D-7707-B969-6869-D7746860EBAC}"/>
              </a:ext>
            </a:extLst>
          </p:cNvPr>
          <p:cNvPicPr>
            <a:picLocks noChangeAspect="1"/>
          </p:cNvPicPr>
          <p:nvPr/>
        </p:nvPicPr>
        <p:blipFill>
          <a:blip r:embed="rId6"/>
          <a:stretch>
            <a:fillRect/>
          </a:stretch>
        </p:blipFill>
        <p:spPr>
          <a:xfrm>
            <a:off x="4470400" y="3913655"/>
            <a:ext cx="1628878" cy="1062692"/>
          </a:xfrm>
          <a:prstGeom prst="rect">
            <a:avLst/>
          </a:prstGeom>
        </p:spPr>
      </p:pic>
      <p:pic>
        <p:nvPicPr>
          <p:cNvPr id="18" name="Picture 18" descr="Text&#10;&#10;Description automatically generated">
            <a:extLst>
              <a:ext uri="{FF2B5EF4-FFF2-40B4-BE49-F238E27FC236}">
                <a16:creationId xmlns:a16="http://schemas.microsoft.com/office/drawing/2014/main" id="{8A833300-D277-0227-E781-69F16B8DAAAC}"/>
              </a:ext>
            </a:extLst>
          </p:cNvPr>
          <p:cNvPicPr>
            <a:picLocks noChangeAspect="1"/>
          </p:cNvPicPr>
          <p:nvPr/>
        </p:nvPicPr>
        <p:blipFill>
          <a:blip r:embed="rId7"/>
          <a:stretch>
            <a:fillRect/>
          </a:stretch>
        </p:blipFill>
        <p:spPr>
          <a:xfrm>
            <a:off x="6543367" y="3703664"/>
            <a:ext cx="5315973" cy="2211897"/>
          </a:xfrm>
          <a:prstGeom prst="rect">
            <a:avLst/>
          </a:prstGeom>
        </p:spPr>
      </p:pic>
    </p:spTree>
    <p:extLst>
      <p:ext uri="{BB962C8B-B14F-4D97-AF65-F5344CB8AC3E}">
        <p14:creationId xmlns:p14="http://schemas.microsoft.com/office/powerpoint/2010/main" val="3500090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apply a Network Policy, you would use an OC CLI command and apply the Network Policy </a:t>
            </a:r>
            <a:r>
              <a:rPr lang="en-US" dirty="0" err="1">
                <a:latin typeface="Segoe UI"/>
                <a:ea typeface="+mn-lt"/>
                <a:cs typeface="+mn-lt"/>
              </a:rPr>
              <a:t>yaml</a:t>
            </a:r>
            <a:r>
              <a:rPr lang="en-US" dirty="0">
                <a:latin typeface="Segoe UI"/>
                <a:ea typeface="+mn-lt"/>
                <a:cs typeface="+mn-lt"/>
              </a:rPr>
              <a:t> file just like any other resource file</a:t>
            </a:r>
            <a:endParaRPr lang="en-US" dirty="0">
              <a:ea typeface="Calibri" panose="020F0502020204030204"/>
              <a:cs typeface="Calibri" panose="020F0502020204030204"/>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36A3F09B-BA58-5CE3-6E8D-42AE68E4F253}"/>
              </a:ext>
            </a:extLst>
          </p:cNvPr>
          <p:cNvPicPr>
            <a:picLocks noChangeAspect="1"/>
          </p:cNvPicPr>
          <p:nvPr/>
        </p:nvPicPr>
        <p:blipFill>
          <a:blip r:embed="rId4"/>
          <a:stretch>
            <a:fillRect/>
          </a:stretch>
        </p:blipFill>
        <p:spPr>
          <a:xfrm>
            <a:off x="783304" y="4165873"/>
            <a:ext cx="5463458" cy="566447"/>
          </a:xfrm>
          <a:prstGeom prst="rect">
            <a:avLst/>
          </a:prstGeom>
        </p:spPr>
      </p:pic>
      <p:pic>
        <p:nvPicPr>
          <p:cNvPr id="8" name="Picture 18" descr="Text&#10;&#10;Description automatically generated">
            <a:extLst>
              <a:ext uri="{FF2B5EF4-FFF2-40B4-BE49-F238E27FC236}">
                <a16:creationId xmlns:a16="http://schemas.microsoft.com/office/drawing/2014/main" id="{77FC952E-48DE-4DC2-930E-E0728A1E32B2}"/>
              </a:ext>
            </a:extLst>
          </p:cNvPr>
          <p:cNvPicPr>
            <a:picLocks noChangeAspect="1"/>
          </p:cNvPicPr>
          <p:nvPr/>
        </p:nvPicPr>
        <p:blipFill>
          <a:blip r:embed="rId5"/>
          <a:stretch>
            <a:fillRect/>
          </a:stretch>
        </p:blipFill>
        <p:spPr>
          <a:xfrm>
            <a:off x="6494206" y="3425084"/>
            <a:ext cx="5315973" cy="2211897"/>
          </a:xfrm>
          <a:prstGeom prst="rect">
            <a:avLst/>
          </a:prstGeom>
        </p:spPr>
      </p:pic>
    </p:spTree>
    <p:extLst>
      <p:ext uri="{BB962C8B-B14F-4D97-AF65-F5344CB8AC3E}">
        <p14:creationId xmlns:p14="http://schemas.microsoft.com/office/powerpoint/2010/main" val="179854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278B4-E6A7-4246-850E-3E356354AC48}"/>
              </a:ext>
            </a:extLst>
          </p:cNvPr>
          <p:cNvSpPr>
            <a:spLocks noGrp="1"/>
          </p:cNvSpPr>
          <p:nvPr>
            <p:ph type="title"/>
          </p:nvPr>
        </p:nvSpPr>
        <p:spPr>
          <a:xfrm>
            <a:off x="588263" y="457200"/>
            <a:ext cx="11018520" cy="553998"/>
          </a:xfrm>
        </p:spPr>
        <p:txBody>
          <a:bodyPr>
            <a:normAutofit fontScale="90000"/>
          </a:bodyPr>
          <a:lstStyle/>
          <a:p>
            <a:r>
              <a:rPr lang="en-US"/>
              <a:t>Kubernetes done right is hard</a:t>
            </a:r>
          </a:p>
        </p:txBody>
      </p:sp>
      <p:sp>
        <p:nvSpPr>
          <p:cNvPr id="11" name="TextBox 10">
            <a:extLst>
              <a:ext uri="{FF2B5EF4-FFF2-40B4-BE49-F238E27FC236}">
                <a16:creationId xmlns:a16="http://schemas.microsoft.com/office/drawing/2014/main" id="{9858CE25-E0DE-144E-A7A7-8053D3A47AE0}"/>
              </a:ext>
            </a:extLst>
          </p:cNvPr>
          <p:cNvSpPr txBox="1"/>
          <p:nvPr/>
        </p:nvSpPr>
        <p:spPr>
          <a:xfrm>
            <a:off x="689629" y="1914716"/>
            <a:ext cx="2262988" cy="276999"/>
          </a:xfrm>
          <a:prstGeom prst="rect">
            <a:avLst/>
          </a:prstGeom>
          <a:noFill/>
        </p:spPr>
        <p:txBody>
          <a:bodyPr wrap="square" lIns="0" tIns="0" rIns="0" bIns="0"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Segoe UI" pitchFamily="34" charset="0"/>
                <a:cs typeface="Segoe UI Semibold" panose="020B0702040204020203" pitchFamily="34" charset="0"/>
              </a:rPr>
              <a:t>Install</a:t>
            </a:r>
            <a:endParaRPr kumimoji="0" lang="en-US" sz="2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57CC7B42-FE5F-5747-B241-29E2DBF8A642}"/>
              </a:ext>
            </a:extLst>
          </p:cNvPr>
          <p:cNvSpPr txBox="1"/>
          <p:nvPr/>
        </p:nvSpPr>
        <p:spPr>
          <a:xfrm>
            <a:off x="6247315"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Harden</a:t>
            </a:r>
          </a:p>
        </p:txBody>
      </p:sp>
      <p:sp>
        <p:nvSpPr>
          <p:cNvPr id="13" name="TextBox 12">
            <a:extLst>
              <a:ext uri="{FF2B5EF4-FFF2-40B4-BE49-F238E27FC236}">
                <a16:creationId xmlns:a16="http://schemas.microsoft.com/office/drawing/2014/main" id="{FA9D355A-FA55-BF4D-AC29-5846C346E8A9}"/>
              </a:ext>
            </a:extLst>
          </p:cNvPr>
          <p:cNvSpPr txBox="1"/>
          <p:nvPr/>
        </p:nvSpPr>
        <p:spPr>
          <a:xfrm>
            <a:off x="9026157"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Operate</a:t>
            </a:r>
          </a:p>
        </p:txBody>
      </p:sp>
      <p:sp>
        <p:nvSpPr>
          <p:cNvPr id="14" name="TextBox 13">
            <a:extLst>
              <a:ext uri="{FF2B5EF4-FFF2-40B4-BE49-F238E27FC236}">
                <a16:creationId xmlns:a16="http://schemas.microsoft.com/office/drawing/2014/main" id="{94FD3547-97A9-DF4D-88F9-CF6185F62DD9}"/>
              </a:ext>
            </a:extLst>
          </p:cNvPr>
          <p:cNvSpPr txBox="1"/>
          <p:nvPr/>
        </p:nvSpPr>
        <p:spPr>
          <a:xfrm>
            <a:off x="3468472" y="1914716"/>
            <a:ext cx="2262988" cy="276999"/>
          </a:xfrm>
          <a:prstGeom prst="rect">
            <a:avLst/>
          </a:prstGeom>
          <a:noFill/>
        </p:spPr>
        <p:txBody>
          <a:bodyPr wrap="square" lIns="0" tIns="0" rIns="0" bIns="0" rtlCol="0">
            <a:spAutoFit/>
          </a:bodyPr>
          <a:lstStyle>
            <a:defPPr>
              <a:defRPr lang="en-US"/>
            </a:defPPr>
            <a:lvl1pPr marR="0" lvl="0" indent="0" algn="ctr" defTabSz="914314" fontAlgn="auto">
              <a:lnSpc>
                <a:spcPct val="90000"/>
              </a:lnSpc>
              <a:spcBef>
                <a:spcPts val="0"/>
              </a:spcBef>
              <a:spcAft>
                <a:spcPts val="588"/>
              </a:spcAft>
              <a:buClrTx/>
              <a:buSzTx/>
              <a:buFontTx/>
              <a:buNone/>
              <a:tabLst/>
              <a:defRPr kumimoji="0" sz="2000" b="0" i="0" u="none" strike="noStrike" cap="none" spc="0" normalizeH="0" baseline="0">
                <a:ln>
                  <a:noFill/>
                </a:ln>
                <a:effectLst/>
                <a:uLnTx/>
                <a:uFillTx/>
                <a:latin typeface="Segoe UI Semibold" panose="020B0702040204020203" pitchFamily="34" charset="0"/>
                <a:ea typeface="Segoe UI" pitchFamily="34" charset="0"/>
                <a:cs typeface="Segoe UI Semibold" panose="020B0702040204020203" pitchFamily="34" charset="0"/>
              </a:defRPr>
            </a:lvl1p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solidFill>
                  <a:srgbClr val="3C3C41"/>
                </a:solidFill>
                <a:effectLst/>
                <a:uLnTx/>
                <a:uFillTx/>
                <a:latin typeface="Segoe UI Semibold" panose="020B0702040204020203" pitchFamily="34" charset="0"/>
                <a:cs typeface="Segoe UI Semibold" panose="020B0702040204020203" pitchFamily="34" charset="0"/>
              </a:rPr>
              <a:t>Deploy</a:t>
            </a:r>
          </a:p>
        </p:txBody>
      </p:sp>
      <p:cxnSp>
        <p:nvCxnSpPr>
          <p:cNvPr id="15" name="Straight Connector 14">
            <a:extLst>
              <a:ext uri="{FF2B5EF4-FFF2-40B4-BE49-F238E27FC236}">
                <a16:creationId xmlns:a16="http://schemas.microsoft.com/office/drawing/2014/main" id="{BEBED391-7C52-4D4C-B479-4767DD3B46CB}"/>
              </a:ext>
            </a:extLst>
          </p:cNvPr>
          <p:cNvCxnSpPr>
            <a:cxnSpLocks/>
            <a:stCxn id="24" idx="6"/>
            <a:endCxn id="27" idx="2"/>
          </p:cNvCxnSpPr>
          <p:nvPr/>
        </p:nvCxnSpPr>
        <p:spPr>
          <a:xfrm>
            <a:off x="1917943" y="2460489"/>
            <a:ext cx="8142888" cy="0"/>
          </a:xfrm>
          <a:prstGeom prst="line">
            <a:avLst/>
          </a:prstGeom>
          <a:ln w="28575">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Google Shape;848;p134">
            <a:extLst>
              <a:ext uri="{FF2B5EF4-FFF2-40B4-BE49-F238E27FC236}">
                <a16:creationId xmlns:a16="http://schemas.microsoft.com/office/drawing/2014/main" id="{1B601C12-641C-7B48-BFEC-328C9F9C762C}"/>
              </a:ext>
            </a:extLst>
          </p:cNvPr>
          <p:cNvSpPr txBox="1"/>
          <p:nvPr/>
        </p:nvSpPr>
        <p:spPr>
          <a:xfrm>
            <a:off x="1329390" y="2807201"/>
            <a:ext cx="2262988" cy="1015663"/>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5818E"/>
                </a:solidFill>
                <a:effectLst/>
                <a:uLnTx/>
                <a:uFillTx/>
                <a:latin typeface="Segoe UI"/>
                <a:ea typeface="Overpass"/>
                <a:cs typeface="Overpass"/>
                <a:sym typeface="Overpass"/>
              </a:rPr>
              <a:t>  </a:t>
            </a: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Templating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Validation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OS Setup</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7" name="Google Shape;849;p134">
            <a:extLst>
              <a:ext uri="{FF2B5EF4-FFF2-40B4-BE49-F238E27FC236}">
                <a16:creationId xmlns:a16="http://schemas.microsoft.com/office/drawing/2014/main" id="{B2452FF9-A749-9F4C-B9C6-AE01E802C1BD}"/>
              </a:ext>
            </a:extLst>
          </p:cNvPr>
          <p:cNvSpPr txBox="1"/>
          <p:nvPr/>
        </p:nvSpPr>
        <p:spPr>
          <a:xfrm>
            <a:off x="3547497" y="2807201"/>
            <a:ext cx="2595052" cy="1846659"/>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Identity &amp; Security Access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App Monitoring &amp; Alerts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Storage &amp; Persistence</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Egress, Ingress &amp; Integration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Host Container Images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Build/Deploy Methodology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8" name="Google Shape;850;p134">
            <a:extLst>
              <a:ext uri="{FF2B5EF4-FFF2-40B4-BE49-F238E27FC236}">
                <a16:creationId xmlns:a16="http://schemas.microsoft.com/office/drawing/2014/main" id="{864E7966-90E8-4F4D-B5F0-7B807622A005}"/>
              </a:ext>
            </a:extLst>
          </p:cNvPr>
          <p:cNvSpPr txBox="1"/>
          <p:nvPr/>
        </p:nvSpPr>
        <p:spPr>
          <a:xfrm>
            <a:off x="6247315" y="2807201"/>
            <a:ext cx="2595052" cy="2400657"/>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Monitoring &amp; Alerts</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Metering &amp; Chargeback</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Security Hardening</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Image Hardening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Security Certifications</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Network Policy</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Disaster Recovery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Resource Segmentation</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p:txBody>
      </p:sp>
      <p:sp>
        <p:nvSpPr>
          <p:cNvPr id="19" name="Google Shape;851;p134">
            <a:extLst>
              <a:ext uri="{FF2B5EF4-FFF2-40B4-BE49-F238E27FC236}">
                <a16:creationId xmlns:a16="http://schemas.microsoft.com/office/drawing/2014/main" id="{824701A2-8434-1A46-812C-E925BA6E96E7}"/>
              </a:ext>
            </a:extLst>
          </p:cNvPr>
          <p:cNvSpPr txBox="1"/>
          <p:nvPr/>
        </p:nvSpPr>
        <p:spPr>
          <a:xfrm>
            <a:off x="9143128" y="2807201"/>
            <a:ext cx="2595052" cy="3231654"/>
          </a:xfrm>
          <a:prstGeom prst="rect">
            <a:avLst/>
          </a:prstGeom>
          <a:noFill/>
          <a:ln>
            <a:noFill/>
          </a:ln>
        </p:spPr>
        <p:txBody>
          <a:bodyPr spcFirstLastPara="1" wrap="square" lIns="91440" tIns="91440" rIns="91440" bIns="91440" anchor="t" anchorCtr="0">
            <a:spAutoFit/>
          </a:bodyPr>
          <a:lstStyle/>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OS Upgrade &amp; Patch</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Platform Upgrade &amp; Patch</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Image Upgrade &amp; Patch</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App Upgrade &amp; Patch</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Security Patches</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Continuous Security Scanning</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Multi-environment Rollout</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Enterprise Container Registry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Cluster &amp; App Elasticity</a:t>
            </a:r>
            <a:endParaRPr kumimoji="0"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endParaRPr>
          </a:p>
          <a:p>
            <a:pPr marL="0" marR="0" lvl="0" indent="0" algn="l" defTabSz="932742"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Monitor, Alert, Remediate</a:t>
            </a:r>
            <a:b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br>
            <a:r>
              <a:rPr kumimoji="0" lang="en-US" sz="12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sym typeface="Overpass"/>
              </a:rPr>
              <a:t>  Log Aggregation</a:t>
            </a:r>
            <a:endParaRPr kumimoji="0" sz="1200" b="0" i="0" u="none" strike="noStrike" kern="1200" cap="none" spc="0" normalizeH="0" baseline="0" noProof="0">
              <a:ln>
                <a:noFill/>
              </a:ln>
              <a:solidFill>
                <a:srgbClr val="45818E"/>
              </a:solidFill>
              <a:effectLst/>
              <a:uLnTx/>
              <a:uFillTx/>
              <a:latin typeface="Segoe UI"/>
              <a:ea typeface="Overpass"/>
              <a:cs typeface="Overpass"/>
              <a:sym typeface="Overpass"/>
            </a:endParaRPr>
          </a:p>
        </p:txBody>
      </p:sp>
      <p:sp>
        <p:nvSpPr>
          <p:cNvPr id="24" name="Oval 23">
            <a:extLst>
              <a:ext uri="{FF2B5EF4-FFF2-40B4-BE49-F238E27FC236}">
                <a16:creationId xmlns:a16="http://schemas.microsoft.com/office/drawing/2014/main" id="{1AD3201A-63E1-1740-B04C-377D50609D8E}"/>
              </a:ext>
            </a:extLst>
          </p:cNvPr>
          <p:cNvSpPr/>
          <p:nvPr/>
        </p:nvSpPr>
        <p:spPr bwMode="auto">
          <a:xfrm>
            <a:off x="1724303"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D738ABBF-02D3-6A4C-89BB-196845E6C89A}"/>
              </a:ext>
            </a:extLst>
          </p:cNvPr>
          <p:cNvSpPr/>
          <p:nvPr/>
        </p:nvSpPr>
        <p:spPr bwMode="auto">
          <a:xfrm>
            <a:off x="4503146"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4C3DDDB-31E3-684D-9C86-64136FDDF793}"/>
              </a:ext>
            </a:extLst>
          </p:cNvPr>
          <p:cNvSpPr/>
          <p:nvPr/>
        </p:nvSpPr>
        <p:spPr bwMode="auto">
          <a:xfrm>
            <a:off x="7281989"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1B64AB0-1572-6443-BD33-D7A647FE26CF}"/>
              </a:ext>
            </a:extLst>
          </p:cNvPr>
          <p:cNvSpPr/>
          <p:nvPr/>
        </p:nvSpPr>
        <p:spPr bwMode="auto">
          <a:xfrm>
            <a:off x="10060831" y="2363669"/>
            <a:ext cx="193640" cy="193640"/>
          </a:xfrm>
          <a:prstGeom prst="ellips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7066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2000"/>
                                        <p:tgtEl>
                                          <p:spTgt spid="15"/>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53" presetClass="entr" presetSubtype="16" fill="hold" grpId="0" nodeType="withEffect">
                                  <p:stCondLst>
                                    <p:cond delay="500"/>
                                  </p:st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26"/>
                                        </p:tgtEl>
                                        <p:attrNameLst>
                                          <p:attrName>style.visibility</p:attrName>
                                        </p:attrNameLst>
                                      </p:cBhvr>
                                      <p:to>
                                        <p:strVal val="visible"/>
                                      </p:to>
                                    </p:set>
                                    <p:anim calcmode="lin" valueType="num">
                                      <p:cBhvr>
                                        <p:cTn id="38" dur="500" fill="hold"/>
                                        <p:tgtEl>
                                          <p:spTgt spid="26"/>
                                        </p:tgtEl>
                                        <p:attrNameLst>
                                          <p:attrName>ppt_w</p:attrName>
                                        </p:attrNameLst>
                                      </p:cBhvr>
                                      <p:tavLst>
                                        <p:tav tm="0">
                                          <p:val>
                                            <p:fltVal val="0"/>
                                          </p:val>
                                        </p:tav>
                                        <p:tav tm="100000">
                                          <p:val>
                                            <p:strVal val="#ppt_w"/>
                                          </p:val>
                                        </p:tav>
                                      </p:tavLst>
                                    </p:anim>
                                    <p:anim calcmode="lin" valueType="num">
                                      <p:cBhvr>
                                        <p:cTn id="39" dur="500" fill="hold"/>
                                        <p:tgtEl>
                                          <p:spTgt spid="26"/>
                                        </p:tgtEl>
                                        <p:attrNameLst>
                                          <p:attrName>ppt_h</p:attrName>
                                        </p:attrNameLst>
                                      </p:cBhvr>
                                      <p:tavLst>
                                        <p:tav tm="0">
                                          <p:val>
                                            <p:fltVal val="0"/>
                                          </p:val>
                                        </p:tav>
                                        <p:tav tm="100000">
                                          <p:val>
                                            <p:strVal val="#ppt_h"/>
                                          </p:val>
                                        </p:tav>
                                      </p:tavLst>
                                    </p:anim>
                                    <p:animEffect transition="in" filter="fade">
                                      <p:cBhvr>
                                        <p:cTn id="40" dur="500"/>
                                        <p:tgtEl>
                                          <p:spTgt spid="26"/>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53" presetClass="entr" presetSubtype="16" fill="hold" grpId="0" nodeType="withEffect">
                                  <p:stCondLst>
                                    <p:cond delay="150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6" grpId="0"/>
      <p:bldP spid="17" grpId="0"/>
      <p:bldP spid="18" grpId="0"/>
      <p:bldP spid="19" grpId="0"/>
      <p:bldP spid="24" grpId="0" animBg="1"/>
      <p:bldP spid="25" grpId="0" animBg="1"/>
      <p:bldP spid="26" grpId="0" animBg="1"/>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#6</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some Network Policies!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Block all traffic by default to all pods in your project</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rating-web</a:t>
            </a:r>
            <a:r>
              <a:rPr lang="en-US" sz="3200" dirty="0">
                <a:latin typeface="Segoe UI"/>
                <a:cs typeface="Segoe UI"/>
              </a:rPr>
              <a:t> frontend application</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a:t>
            </a:r>
            <a:r>
              <a:rPr lang="en-US" sz="3200" u="sng" dirty="0" err="1">
                <a:latin typeface="Segoe UI"/>
                <a:cs typeface="Segoe UI"/>
              </a:rPr>
              <a:t>api</a:t>
            </a:r>
            <a:r>
              <a:rPr lang="en-US" sz="3200" dirty="0">
                <a:latin typeface="Segoe UI"/>
                <a:cs typeface="Segoe UI"/>
              </a:rPr>
              <a:t> backend application</a:t>
            </a:r>
            <a:endParaRPr lang="en-US" sz="3200" dirty="0">
              <a:latin typeface="Segoe UI" panose="020B0502040204020203" pitchFamily="34" charset="0"/>
              <a:cs typeface="Segoe UI" panose="020B0502040204020203" pitchFamily="34" charset="0"/>
            </a:endParaRPr>
          </a:p>
          <a:p>
            <a:pPr marL="0" indent="0">
              <a:buNone/>
            </a:pPr>
            <a:endParaRPr lang="en-US" sz="3200" dirty="0">
              <a:ea typeface="+mn-lt"/>
              <a:cs typeface="+mn-lt"/>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925776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Scaling</a:t>
            </a:r>
            <a:br>
              <a:rPr lang="en-US" sz="7050" dirty="0">
                <a:ln w="3175">
                  <a:noFill/>
                </a:ln>
                <a:solidFill>
                  <a:schemeClr val="bg1"/>
                </a:solidFill>
                <a:latin typeface="Segoe UI Light"/>
                <a:ea typeface="+mn-ea"/>
                <a:cs typeface="Segoe UI Light"/>
              </a:rPr>
            </a:br>
            <a:r>
              <a:rPr lang="en-US" sz="5400" dirty="0">
                <a:ln w="3175">
                  <a:noFill/>
                </a:ln>
                <a:solidFill>
                  <a:srgbClr val="9966FF"/>
                </a:solidFill>
                <a:latin typeface="Segoe UI Light"/>
                <a:ea typeface="+mn-ea"/>
                <a:cs typeface="Segoe UI Light"/>
              </a:rPr>
              <a:t>Scaling your deployments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471351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Rectangle 3">
            <a:extLst>
              <a:ext uri="{FF2B5EF4-FFF2-40B4-BE49-F238E27FC236}">
                <a16:creationId xmlns:a16="http://schemas.microsoft.com/office/drawing/2014/main" id="{3E1E67E1-0FA3-70AF-1352-260B23B5E9DC}"/>
              </a:ext>
            </a:extLst>
          </p:cNvPr>
          <p:cNvSpPr/>
          <p:nvPr/>
        </p:nvSpPr>
        <p:spPr bwMode="auto">
          <a:xfrm>
            <a:off x="1478841" y="5706215"/>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400" dirty="0" err="1">
                <a:solidFill>
                  <a:srgbClr val="00B0F0"/>
                </a:solidFill>
                <a:latin typeface="Consolas" panose="020B0609020204030204" pitchFamily="49" charset="0"/>
              </a:rPr>
              <a:t>oc</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lang="en-US" sz="2400" dirty="0">
                <a:solidFill>
                  <a:srgbClr val="BAD80A">
                    <a:lumMod val="60000"/>
                    <a:lumOff val="40000"/>
                  </a:srgbClr>
                </a:solidFill>
                <a:latin typeface="Consolas" panose="020B0609020204030204" pitchFamily="49" charset="0"/>
              </a:rPr>
              <a:t>deployment</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ratings-web </a:t>
            </a:r>
            <a:r>
              <a:rPr lang="en-US" sz="2400" dirty="0">
                <a:solidFill>
                  <a:srgbClr val="BAD80A">
                    <a:lumMod val="60000"/>
                    <a:lumOff val="40000"/>
                  </a:srgbClr>
                </a:solidFill>
                <a:latin typeface="Consolas" panose="020B0609020204030204" pitchFamily="49" charset="0"/>
              </a:rPr>
              <a:t>replicas=</a:t>
            </a:r>
            <a:r>
              <a:rPr lang="en-US" sz="2400" dirty="0">
                <a:gradFill>
                  <a:gsLst>
                    <a:gs pos="0">
                      <a:srgbClr val="FFFFFF"/>
                    </a:gs>
                    <a:gs pos="100000">
                      <a:srgbClr val="FFFFFF"/>
                    </a:gs>
                  </a:gsLst>
                  <a:lin ang="5400000" scaled="0"/>
                </a:gradFill>
                <a:latin typeface="Consolas" panose="020B0609020204030204" pitchFamily="49" charset="0"/>
              </a:rPr>
              <a:t>6</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5" name="Arrow: Down 4">
            <a:extLst>
              <a:ext uri="{FF2B5EF4-FFF2-40B4-BE49-F238E27FC236}">
                <a16:creationId xmlns:a16="http://schemas.microsoft.com/office/drawing/2014/main" id="{E6A87A4F-17DF-1BAA-96D3-C6D1C6409AF2}"/>
              </a:ext>
            </a:extLst>
          </p:cNvPr>
          <p:cNvSpPr/>
          <p:nvPr/>
        </p:nvSpPr>
        <p:spPr bwMode="auto">
          <a:xfrm>
            <a:off x="9422837" y="4473546"/>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a:extLst>
              <a:ext uri="{FF2B5EF4-FFF2-40B4-BE49-F238E27FC236}">
                <a16:creationId xmlns:a16="http://schemas.microsoft.com/office/drawing/2014/main" id="{0F327A80-43DB-F384-2CB0-77596B3CED8E}"/>
              </a:ext>
            </a:extLst>
          </p:cNvPr>
          <p:cNvSpPr txBox="1">
            <a:spLocks/>
          </p:cNvSpPr>
          <p:nvPr/>
        </p:nvSpPr>
        <p:spPr>
          <a:xfrm>
            <a:off x="131449" y="68051"/>
            <a:ext cx="10515600" cy="1325563"/>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2060"/>
                </a:solidFill>
                <a:latin typeface="Segoe UI"/>
                <a:cs typeface="Segoe UI"/>
              </a:rPr>
              <a:t>Scaling Deployments</a:t>
            </a:r>
            <a:endParaRPr lang="en-US" sz="5500" dirty="0">
              <a:latin typeface="Impact"/>
            </a:endParaRPr>
          </a:p>
        </p:txBody>
      </p:sp>
      <p:pic>
        <p:nvPicPr>
          <p:cNvPr id="8" name="Picture 7" descr="Text&#10;&#10;Description automatically generated">
            <a:extLst>
              <a:ext uri="{FF2B5EF4-FFF2-40B4-BE49-F238E27FC236}">
                <a16:creationId xmlns:a16="http://schemas.microsoft.com/office/drawing/2014/main" id="{33B8A1CB-8E4D-C49D-F68E-DAB6BA201C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41723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00299 0.01365 L 0.0082 -0.42616 L 0.0082 -0.42616 " pathEditMode="relative" ptsTypes="AAA">
                                      <p:cBhvr>
                                        <p:cTn id="25" dur="2000" fill="hold"/>
                                        <p:tgtEl>
                                          <p:spTgt spid="36"/>
                                        </p:tgtEl>
                                        <p:attrNameLst>
                                          <p:attrName>ppt_x</p:attrName>
                                          <p:attrName>ppt_y</p:attrName>
                                        </p:attrNameLst>
                                      </p:cBhvr>
                                    </p:animMotion>
                                  </p:childTnLst>
                                </p:cTn>
                              </p:par>
                            </p:childTnLst>
                          </p:cTn>
                        </p:par>
                        <p:par>
                          <p:cTn id="26" fill="hold">
                            <p:stCondLst>
                              <p:cond delay="2000"/>
                            </p:stCondLst>
                            <p:childTnLst>
                              <p:par>
                                <p:cTn id="27" presetID="10" presetClass="exit" presetSubtype="0" fill="hold" grpId="1" nodeType="after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P spid="4" grpId="0" animBg="1"/>
      <p:bldP spid="4" grpId="1" animBg="1"/>
      <p:bldP spid="5" grpId="0" animBg="1"/>
      <p:bldP spid="5"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#7</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Scaling</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ea typeface="+mn-lt"/>
                <a:cs typeface="Segoe UI"/>
              </a:rPr>
              <a:t>Scale our applications</a:t>
            </a:r>
            <a:endParaRPr lang="en-US" sz="3200" dirty="0">
              <a:latin typeface="Segoe UI" panose="020B0502040204020203" pitchFamily="34" charset="0"/>
              <a:cs typeface="Segoe UI" panose="020B0502040204020203" pitchFamily="34" charset="0"/>
            </a:endParaRPr>
          </a:p>
          <a:p>
            <a:pPr lvl="1"/>
            <a:r>
              <a:rPr lang="en-US" sz="2800" dirty="0">
                <a:latin typeface="Segoe UI"/>
                <a:ea typeface="+mn-lt"/>
                <a:cs typeface="Segoe UI"/>
              </a:rPr>
              <a:t>Scale the </a:t>
            </a:r>
            <a:r>
              <a:rPr lang="en-US" sz="2800" u="sng" dirty="0">
                <a:latin typeface="Segoe UI"/>
                <a:ea typeface="+mn-lt"/>
                <a:cs typeface="Segoe UI"/>
              </a:rPr>
              <a:t>rating-</a:t>
            </a:r>
            <a:r>
              <a:rPr lang="en-US" sz="2800" u="sng" dirty="0" err="1">
                <a:latin typeface="Segoe UI"/>
                <a:ea typeface="+mn-lt"/>
                <a:cs typeface="Segoe UI"/>
              </a:rPr>
              <a:t>api</a:t>
            </a:r>
            <a:r>
              <a:rPr lang="en-US" sz="2800" dirty="0">
                <a:latin typeface="Segoe UI"/>
                <a:ea typeface="+mn-lt"/>
                <a:cs typeface="Segoe UI"/>
              </a:rPr>
              <a:t> backend application to 4 pods</a:t>
            </a:r>
            <a:endParaRPr lang="en-US" sz="2800">
              <a:ea typeface="+mn-lt"/>
              <a:cs typeface="+mn-lt"/>
            </a:endParaRPr>
          </a:p>
          <a:p>
            <a:pPr lvl="1"/>
            <a:r>
              <a:rPr lang="en-US" sz="2800" dirty="0">
                <a:latin typeface="Segoe UI"/>
                <a:ea typeface="+mn-lt"/>
                <a:cs typeface="Segoe UI"/>
              </a:rPr>
              <a:t>Scale the </a:t>
            </a:r>
            <a:r>
              <a:rPr lang="en-US" sz="2800" u="sng" dirty="0">
                <a:latin typeface="Segoe UI"/>
                <a:ea typeface="+mn-lt"/>
                <a:cs typeface="Segoe UI"/>
              </a:rPr>
              <a:t>rating-web</a:t>
            </a:r>
            <a:r>
              <a:rPr lang="en-US" sz="2800" dirty="0">
                <a:latin typeface="Segoe UI"/>
                <a:ea typeface="+mn-lt"/>
                <a:cs typeface="Segoe UI"/>
              </a:rPr>
              <a:t> frontend application to 2 pods</a:t>
            </a:r>
            <a:endParaRPr lang="en-US" sz="2800">
              <a:ea typeface="Calibri"/>
              <a:cs typeface="Calibri"/>
            </a:endParaRPr>
          </a:p>
          <a:p>
            <a:r>
              <a:rPr lang="en-US" sz="3200" dirty="0">
                <a:latin typeface="Segoe UI"/>
                <a:ea typeface="+mn-lt"/>
                <a:cs typeface="Segoe UI"/>
              </a:rPr>
              <a:t>Optional: Implement Pod Autoscaling</a:t>
            </a:r>
          </a:p>
          <a:p>
            <a:pPr lvl="1"/>
            <a:endParaRPr lang="en-US" sz="2800" dirty="0">
              <a:latin typeface="Calibri" panose="020F0502020204030204"/>
              <a:ea typeface="+mn-lt"/>
              <a:cs typeface="Calibri"/>
            </a:endParaRPr>
          </a:p>
          <a:p>
            <a:pPr lvl="1"/>
            <a:endParaRPr lang="en-US" sz="2800" dirty="0">
              <a:ea typeface="Calibri"/>
              <a:cs typeface="Calibri"/>
            </a:endParaRPr>
          </a:p>
          <a:p>
            <a:pPr lvl="1"/>
            <a:endParaRPr lang="en-US" sz="2800" dirty="0">
              <a:latin typeface="Segoe UI" panose="020B0502040204020203" pitchFamily="34" charset="0"/>
              <a:ea typeface="Calibri" panose="020F0502020204030204"/>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9952771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Azure Active Directory</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Calibri Light" panose="020F0302020204030204"/>
                <a:cs typeface="Segoe UI Light"/>
              </a:rPr>
              <a:t>Integrate Azure AD with ARO</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372043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594187"/>
            <a:ext cx="10515600" cy="4842950"/>
          </a:xfrm>
        </p:spPr>
        <p:txBody>
          <a:bodyPr vert="horz" lIns="91440" tIns="45720" rIns="91440" bIns="45720" rtlCol="0" anchor="t">
            <a:normAutofit fontScale="92500" lnSpcReduction="10000"/>
          </a:bodyPr>
          <a:lstStyle/>
          <a:p>
            <a:r>
              <a:rPr lang="en-US" sz="3600" dirty="0">
                <a:solidFill>
                  <a:srgbClr val="00B0F0"/>
                </a:solidFill>
                <a:latin typeface="Segoe UI"/>
                <a:ea typeface="+mn-lt"/>
                <a:cs typeface="+mn-lt"/>
              </a:rPr>
              <a:t>What is Azure AD?</a:t>
            </a:r>
          </a:p>
          <a:p>
            <a:pPr lvl="1">
              <a:spcBef>
                <a:spcPts val="588"/>
              </a:spcBef>
              <a:spcAft>
                <a:spcPts val="588"/>
              </a:spcAft>
            </a:pPr>
            <a:r>
              <a:rPr lang="en-US" dirty="0">
                <a:latin typeface="Segoe UI"/>
                <a:cs typeface="Segoe UI"/>
              </a:rPr>
              <a:t>A multi-tenant service that provides enterprise-level identity and access management for the cloud.</a:t>
            </a:r>
            <a:endParaRPr lang="en-US">
              <a:latin typeface="Segoe UI"/>
              <a:ea typeface="+mn-lt"/>
              <a:cs typeface="+mn-lt"/>
            </a:endParaRPr>
          </a:p>
          <a:p>
            <a:pPr lvl="1">
              <a:spcBef>
                <a:spcPts val="588"/>
              </a:spcBef>
              <a:spcAft>
                <a:spcPts val="588"/>
              </a:spcAft>
            </a:pPr>
            <a:r>
              <a:rPr lang="en-US" dirty="0">
                <a:latin typeface="Segoe UI"/>
                <a:cs typeface="Segoe UI"/>
              </a:rPr>
              <a:t>Built to support global scale, reliability and availability.</a:t>
            </a:r>
            <a:endParaRPr lang="en-US">
              <a:latin typeface="Segoe UI"/>
              <a:ea typeface="+mn-lt"/>
              <a:cs typeface="+mn-lt"/>
            </a:endParaRPr>
          </a:p>
          <a:p>
            <a:pPr lvl="1">
              <a:spcBef>
                <a:spcPts val="588"/>
              </a:spcBef>
              <a:spcAft>
                <a:spcPts val="588"/>
              </a:spcAft>
            </a:pPr>
            <a:r>
              <a:rPr lang="en-US" dirty="0">
                <a:latin typeface="Segoe UI"/>
                <a:cs typeface="Segoe UI"/>
              </a:rPr>
              <a:t>Backed by a 99.99% SLA for Azure AD Premium or Basic</a:t>
            </a:r>
            <a:endParaRPr lang="en-US">
              <a:latin typeface="Segoe UI"/>
              <a:ea typeface="Calibri"/>
              <a:cs typeface="Calibri"/>
            </a:endParaRPr>
          </a:p>
          <a:p>
            <a:r>
              <a:rPr lang="en-US" sz="3600" dirty="0">
                <a:solidFill>
                  <a:srgbClr val="00B0F0"/>
                </a:solidFill>
                <a:latin typeface="Segoe UI"/>
                <a:ea typeface="+mn-lt"/>
                <a:cs typeface="+mn-lt"/>
              </a:rPr>
              <a:t>What can I do with it?</a:t>
            </a:r>
            <a:endParaRPr lang="en-US" sz="3600">
              <a:solidFill>
                <a:srgbClr val="00B0F0"/>
              </a:solidFill>
              <a:latin typeface="Segoe UI"/>
              <a:ea typeface="Calibri" panose="020F0502020204030204"/>
              <a:cs typeface="Calibri" panose="020F0502020204030204"/>
            </a:endParaRPr>
          </a:p>
          <a:p>
            <a:pPr lvl="1"/>
            <a:r>
              <a:rPr lang="en-US" dirty="0">
                <a:latin typeface="Segoe UI"/>
                <a:ea typeface="+mn-lt"/>
                <a:cs typeface="+mn-lt"/>
              </a:rPr>
              <a:t>Manage users and access to cloud resources.</a:t>
            </a:r>
            <a:endParaRPr lang="en-US">
              <a:latin typeface="Segoe UI"/>
              <a:ea typeface="Calibri"/>
              <a:cs typeface="Calibri"/>
            </a:endParaRPr>
          </a:p>
          <a:p>
            <a:pPr lvl="1"/>
            <a:r>
              <a:rPr lang="en-US" dirty="0">
                <a:latin typeface="Segoe UI"/>
                <a:ea typeface="+mn-lt"/>
                <a:cs typeface="+mn-lt"/>
              </a:rPr>
              <a:t>Extend your on premise Active Directory to the cloud.</a:t>
            </a:r>
            <a:endParaRPr lang="en-US">
              <a:latin typeface="Segoe UI"/>
              <a:ea typeface="Calibri"/>
              <a:cs typeface="Calibri"/>
            </a:endParaRPr>
          </a:p>
          <a:p>
            <a:pPr lvl="1"/>
            <a:r>
              <a:rPr lang="en-US" dirty="0">
                <a:latin typeface="Segoe UI"/>
                <a:ea typeface="+mn-lt"/>
                <a:cs typeface="+mn-lt"/>
              </a:rPr>
              <a:t>Provide single-sign-on (SSO) across your cloud applications.</a:t>
            </a:r>
            <a:endParaRPr lang="en-US">
              <a:latin typeface="Segoe UI"/>
              <a:ea typeface="Calibri"/>
              <a:cs typeface="Calibri"/>
            </a:endParaRPr>
          </a:p>
          <a:p>
            <a:pPr lvl="1"/>
            <a:r>
              <a:rPr lang="en-US" dirty="0">
                <a:latin typeface="Segoe UI"/>
                <a:ea typeface="+mn-lt"/>
                <a:cs typeface="+mn-lt"/>
              </a:rPr>
              <a:t>Reduce risks by enabling multi-factor authentication.</a:t>
            </a:r>
          </a:p>
          <a:p>
            <a:pPr lvl="1"/>
            <a:r>
              <a:rPr lang="en-US" dirty="0">
                <a:latin typeface="Segoe UI"/>
                <a:ea typeface="+mn-lt"/>
                <a:cs typeface="+mn-lt"/>
              </a:rPr>
              <a:t>Support development’s need to build secure directory integrated applications for the enterprise.</a:t>
            </a:r>
            <a:endParaRPr lang="en-US" dirty="0">
              <a:latin typeface="Segoe UI"/>
              <a:ea typeface="Calibri"/>
              <a:cs typeface="Calibri"/>
            </a:endParaRPr>
          </a:p>
          <a:p>
            <a:endParaRPr lang="en-US" dirty="0">
              <a:latin typeface="Segoe UI"/>
              <a:ea typeface="+mn-lt"/>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4" name="Title 1">
            <a:extLst>
              <a:ext uri="{FF2B5EF4-FFF2-40B4-BE49-F238E27FC236}">
                <a16:creationId xmlns:a16="http://schemas.microsoft.com/office/drawing/2014/main" id="{FB6A2DBF-650C-7C48-D2FB-6A2D4889D431}"/>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 </a:t>
            </a:r>
          </a:p>
        </p:txBody>
      </p:sp>
    </p:spTree>
    <p:extLst>
      <p:ext uri="{BB962C8B-B14F-4D97-AF65-F5344CB8AC3E}">
        <p14:creationId xmlns:p14="http://schemas.microsoft.com/office/powerpoint/2010/main" val="17793137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Why use Azure AD and ARO?</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a:latin typeface="Segoe UI"/>
                <a:cs typeface="Segoe UI"/>
              </a:rPr>
              <a:t>Integrating Azure AD with ARO allows users to login to the ARO Web Console using their Microsoft credentials</a:t>
            </a:r>
            <a:endParaRPr lang="en-US" dirty="0">
              <a:latin typeface="Segoe UI"/>
              <a:cs typeface="Segoe UI"/>
            </a:endParaRPr>
          </a:p>
          <a:p>
            <a:r>
              <a:rPr lang="en-US">
                <a:latin typeface="Segoe UI"/>
                <a:ea typeface="+mn-lt"/>
                <a:cs typeface="Calibri"/>
              </a:rPr>
              <a:t>Applications registered in an Azure Active Directory (Azure AD) tenant are, by default, available to all users of the tenant who authenticate successfully. Azure AD allows tenant administrators and developers to restrict an app to a specific set of users or security groups in the tenant</a:t>
            </a:r>
            <a:endParaRPr lang="en-US" dirty="0">
              <a:latin typeface="Segoe UI"/>
              <a:ea typeface="+mn-lt"/>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65354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#8</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Active Directory Integration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Integrate Azure AD with ARO</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you have an option to login to the ARO Web Console using Azure AD</a:t>
            </a:r>
            <a:endParaRPr lang="en-US" sz="2800" dirty="0">
              <a:latin typeface="Segoe UI" panose="020B0502040204020203" pitchFamily="34" charset="0"/>
              <a:cs typeface="Segoe UI" panose="020B0502040204020203" pitchFamily="34" charset="0"/>
            </a:endParaRPr>
          </a:p>
          <a:p>
            <a:pPr lvl="2"/>
            <a:endParaRPr lang="en-US" sz="24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5" descr="Graphical user interface, text&#10;&#10;Description automatically generated">
            <a:extLst>
              <a:ext uri="{FF2B5EF4-FFF2-40B4-BE49-F238E27FC236}">
                <a16:creationId xmlns:a16="http://schemas.microsoft.com/office/drawing/2014/main" id="{B978A1D2-9A46-5D2E-6A0F-A82A0F24F6F2}"/>
              </a:ext>
            </a:extLst>
          </p:cNvPr>
          <p:cNvPicPr>
            <a:picLocks noChangeAspect="1"/>
          </p:cNvPicPr>
          <p:nvPr/>
        </p:nvPicPr>
        <p:blipFill>
          <a:blip r:embed="rId4"/>
          <a:stretch>
            <a:fillRect/>
          </a:stretch>
        </p:blipFill>
        <p:spPr>
          <a:xfrm>
            <a:off x="5175045" y="2707474"/>
            <a:ext cx="6831780" cy="4335375"/>
          </a:xfrm>
          <a:prstGeom prst="rect">
            <a:avLst/>
          </a:prstGeom>
        </p:spPr>
      </p:pic>
      <p:sp>
        <p:nvSpPr>
          <p:cNvPr id="8" name="TextBox 7">
            <a:extLst>
              <a:ext uri="{FF2B5EF4-FFF2-40B4-BE49-F238E27FC236}">
                <a16:creationId xmlns:a16="http://schemas.microsoft.com/office/drawing/2014/main" id="{F711B98E-FD61-D27A-AB60-27D323D16F95}"/>
              </a:ext>
            </a:extLst>
          </p:cNvPr>
          <p:cNvSpPr txBox="1"/>
          <p:nvPr/>
        </p:nvSpPr>
        <p:spPr>
          <a:xfrm>
            <a:off x="2544097" y="4891548"/>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DF0D10A6-100D-980E-6080-BFA0FDADAD9D}"/>
              </a:ext>
            </a:extLst>
          </p:cNvPr>
          <p:cNvSpPr txBox="1"/>
          <p:nvPr/>
        </p:nvSpPr>
        <p:spPr>
          <a:xfrm>
            <a:off x="827957" y="4610099"/>
            <a:ext cx="4646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Segoe UI"/>
                <a:ea typeface="Calibri"/>
                <a:cs typeface="Calibri"/>
              </a:rPr>
              <a:t>This is what your ARO Web Console should look like after successfully integrating Azure AD with your ARO cluster</a:t>
            </a:r>
            <a:endParaRPr lang="en-US">
              <a:latin typeface="Segoe UI"/>
              <a:cs typeface="Segoe UI"/>
            </a:endParaRPr>
          </a:p>
        </p:txBody>
      </p:sp>
      <p:sp>
        <p:nvSpPr>
          <p:cNvPr id="10" name="TextBox 9">
            <a:extLst>
              <a:ext uri="{FF2B5EF4-FFF2-40B4-BE49-F238E27FC236}">
                <a16:creationId xmlns:a16="http://schemas.microsoft.com/office/drawing/2014/main" id="{2A5201ED-2A4F-2E57-274E-D22E563BCF98}"/>
              </a:ext>
            </a:extLst>
          </p:cNvPr>
          <p:cNvSpPr txBox="1"/>
          <p:nvPr/>
        </p:nvSpPr>
        <p:spPr>
          <a:xfrm>
            <a:off x="208935" y="73741"/>
            <a:ext cx="614516"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45794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25884"/>
          </a:xfrm>
        </p:spPr>
        <p:txBody>
          <a:bodyPr/>
          <a:lstStyle/>
          <a:p>
            <a:pPr algn="ctr"/>
            <a:r>
              <a:rPr lang="en-US" sz="7050" dirty="0">
                <a:ln w="3175">
                  <a:noFill/>
                </a:ln>
                <a:solidFill>
                  <a:schemeClr val="bg1"/>
                </a:solidFill>
                <a:latin typeface="Segoe UI Light"/>
                <a:ea typeface="+mn-ea"/>
                <a:cs typeface="Segoe UI Light"/>
              </a:rPr>
              <a:t>Azure Service Operator</a:t>
            </a:r>
            <a:br>
              <a:rPr lang="en-US" sz="7050" dirty="0">
                <a:ln w="3175">
                  <a:noFill/>
                </a:ln>
                <a:latin typeface="Segoe UI Light" panose="020B0502040204020203" pitchFamily="34" charset="0"/>
                <a:ea typeface="+mn-ea"/>
                <a:cs typeface="Segoe UI Light" panose="020B0502040204020203" pitchFamily="34" charset="0"/>
              </a:rPr>
            </a:br>
            <a:r>
              <a:rPr lang="en-US" sz="4800" dirty="0">
                <a:ln w="3175">
                  <a:noFill/>
                </a:ln>
                <a:solidFill>
                  <a:srgbClr val="9966FF"/>
                </a:solidFill>
                <a:latin typeface="Segoe UI Light"/>
                <a:ea typeface="+mn-ea"/>
                <a:cs typeface="Segoe UI Light"/>
              </a:rPr>
              <a:t>Connect ARO clusters to Azure services</a:t>
            </a:r>
            <a:endParaRPr lang="en-US" sz="4800" dirty="0">
              <a:ln w="3175">
                <a:noFill/>
              </a:ln>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695496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#9</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Service Operator Connection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Install Azure Service Operator to your ARO cluster</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the Azure Service Operator has been installed in your ARO cluster</a:t>
            </a:r>
            <a:endParaRPr lang="en-US" sz="2800" dirty="0">
              <a:latin typeface="Segoe UI" panose="020B0502040204020203" pitchFamily="34" charset="0"/>
              <a:cs typeface="Segoe UI" panose="020B0502040204020203" pitchFamily="34" charset="0"/>
            </a:endParaRPr>
          </a:p>
          <a:p>
            <a:pPr lvl="1"/>
            <a:endParaRPr lang="en-US" sz="28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10717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346-1F73-744B-9E01-43141B861CB2}"/>
              </a:ext>
            </a:extLst>
          </p:cNvPr>
          <p:cNvSpPr>
            <a:spLocks noGrp="1"/>
          </p:cNvSpPr>
          <p:nvPr>
            <p:ph type="title"/>
          </p:nvPr>
        </p:nvSpPr>
        <p:spPr/>
        <p:txBody>
          <a:bodyPr>
            <a:normAutofit fontScale="90000"/>
          </a:bodyPr>
          <a:lstStyle/>
          <a:p>
            <a:r>
              <a:rPr lang="en-US"/>
              <a:t>Containers come with their own challenges</a:t>
            </a:r>
          </a:p>
        </p:txBody>
      </p:sp>
      <p:sp>
        <p:nvSpPr>
          <p:cNvPr id="3" name="TextBox 2">
            <a:extLst>
              <a:ext uri="{FF2B5EF4-FFF2-40B4-BE49-F238E27FC236}">
                <a16:creationId xmlns:a16="http://schemas.microsoft.com/office/drawing/2014/main" id="{667D9C1B-D4E9-4D46-84A1-68D79EF09FE5}"/>
              </a:ext>
            </a:extLst>
          </p:cNvPr>
          <p:cNvSpPr txBox="1"/>
          <p:nvPr/>
        </p:nvSpPr>
        <p:spPr>
          <a:xfrm>
            <a:off x="554634" y="2478078"/>
            <a:ext cx="4423492" cy="10156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Container security</a:t>
            </a:r>
            <a:br>
              <a:rPr kumimoji="0" lang="en-US" sz="2000" b="0" i="0" u="none" strike="noStrike" kern="1200" cap="none" spc="-50" normalizeH="0" baseline="0" noProof="0">
                <a:ln>
                  <a:noFill/>
                </a:ln>
                <a:solidFill>
                  <a:srgbClr val="3C3C41"/>
                </a:soli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Image scanning, patching,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and compliance</a:t>
            </a:r>
          </a:p>
        </p:txBody>
      </p:sp>
      <p:cxnSp>
        <p:nvCxnSpPr>
          <p:cNvPr id="4" name="Straight Connector 3">
            <a:extLst>
              <a:ext uri="{FF2B5EF4-FFF2-40B4-BE49-F238E27FC236}">
                <a16:creationId xmlns:a16="http://schemas.microsoft.com/office/drawing/2014/main" id="{8FD380D5-2722-3F4B-AABF-61E367DE365E}"/>
              </a:ext>
            </a:extLst>
          </p:cNvPr>
          <p:cNvCxnSpPr/>
          <p:nvPr/>
        </p:nvCxnSpPr>
        <p:spPr>
          <a:xfrm>
            <a:off x="5296420" y="2577321"/>
            <a:ext cx="0" cy="3177644"/>
          </a:xfrm>
          <a:prstGeom prst="line">
            <a:avLst/>
          </a:prstGeom>
          <a:ln w="12700">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639C5A9-640F-224C-A27A-60329169CC69}"/>
              </a:ext>
            </a:extLst>
          </p:cNvPr>
          <p:cNvSpPr txBox="1"/>
          <p:nvPr/>
        </p:nvSpPr>
        <p:spPr>
          <a:xfrm>
            <a:off x="5767103" y="2478078"/>
            <a:ext cx="5977054" cy="10156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Trusted enterprise Kubernetes</a:t>
            </a:r>
            <a:br>
              <a:rPr kumimoji="0" lang="en-US" sz="2000" b="0" i="0" u="none" strike="noStrike" kern="1200" cap="none" spc="-50" normalizeH="0" baseline="0" noProof="0">
                <a:ln>
                  <a:noFill/>
                </a:ln>
                <a:solidFill>
                  <a:srgbClr val="3C3C41"/>
                </a:soli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Continuous security, world-class support and services</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and deep expertise to confidently run any application</a:t>
            </a:r>
          </a:p>
        </p:txBody>
      </p:sp>
      <p:sp>
        <p:nvSpPr>
          <p:cNvPr id="6" name="Isosceles Triangle 3">
            <a:extLst>
              <a:ext uri="{FF2B5EF4-FFF2-40B4-BE49-F238E27FC236}">
                <a16:creationId xmlns:a16="http://schemas.microsoft.com/office/drawing/2014/main" id="{3B6A4FD9-628F-4249-8503-F23EDAFAEE02}"/>
              </a:ext>
            </a:extLst>
          </p:cNvPr>
          <p:cNvSpPr/>
          <p:nvPr/>
        </p:nvSpPr>
        <p:spPr bwMode="auto">
          <a:xfrm rot="5400000">
            <a:off x="5296864" y="2900669"/>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Isosceles Triangle 57">
            <a:extLst>
              <a:ext uri="{FF2B5EF4-FFF2-40B4-BE49-F238E27FC236}">
                <a16:creationId xmlns:a16="http://schemas.microsoft.com/office/drawing/2014/main" id="{54D2F341-8A4B-8B4B-8593-573311711141}"/>
              </a:ext>
            </a:extLst>
          </p:cNvPr>
          <p:cNvSpPr/>
          <p:nvPr/>
        </p:nvSpPr>
        <p:spPr bwMode="auto">
          <a:xfrm rot="5400000">
            <a:off x="5296864" y="4084998"/>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Isosceles Triangle 58">
            <a:extLst>
              <a:ext uri="{FF2B5EF4-FFF2-40B4-BE49-F238E27FC236}">
                <a16:creationId xmlns:a16="http://schemas.microsoft.com/office/drawing/2014/main" id="{E86793A5-7B19-5E4A-B94C-8952BA5FD743}"/>
              </a:ext>
            </a:extLst>
          </p:cNvPr>
          <p:cNvSpPr/>
          <p:nvPr/>
        </p:nvSpPr>
        <p:spPr bwMode="auto">
          <a:xfrm rot="5400000">
            <a:off x="5296864" y="5269327"/>
            <a:ext cx="309966" cy="170481"/>
          </a:xfrm>
          <a:prstGeom prst="triangle">
            <a:avLst/>
          </a:prstGeom>
          <a:solidFill>
            <a:srgbClr val="F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4445A21F-DB41-2C49-96B4-ED90DEDB9A65}"/>
              </a:ext>
            </a:extLst>
          </p:cNvPr>
          <p:cNvSpPr txBox="1"/>
          <p:nvPr/>
        </p:nvSpPr>
        <p:spPr>
          <a:xfrm>
            <a:off x="554634" y="4846736"/>
            <a:ext cx="4423492" cy="1015663"/>
          </a:xfrm>
          <a:prstGeom prst="rect">
            <a:avLst/>
          </a:prstGeom>
          <a:noFill/>
        </p:spPr>
        <p:txBody>
          <a:bodyPr wrap="square" lIns="182880" tIns="146304" rIns="182880" bIns="146304" rtlCol="0">
            <a:spAutoFit/>
          </a:bodyPr>
          <a:lstStyle/>
          <a:p>
            <a:pPr marL="466371" marR="0" lvl="1"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Application delivery</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Monitoring, metering, and management</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Integrate existing developer tools</a:t>
            </a:r>
            <a:endParaRPr kumimoji="0" lang="en-US" sz="20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FA630457-7C5A-DA4B-80EE-B3FFAB1EC749}"/>
              </a:ext>
            </a:extLst>
          </p:cNvPr>
          <p:cNvSpPr txBox="1"/>
          <p:nvPr/>
        </p:nvSpPr>
        <p:spPr>
          <a:xfrm>
            <a:off x="554634" y="3662407"/>
            <a:ext cx="4423492" cy="1015663"/>
          </a:xfrm>
          <a:prstGeom prst="rect">
            <a:avLst/>
          </a:prstGeom>
          <a:noFill/>
        </p:spPr>
        <p:txBody>
          <a:bodyPr wrap="square" lIns="182880" tIns="146304" rIns="182880" bIns="146304" rtlCol="0">
            <a:spAutoFit/>
          </a:bodyPr>
          <a:lstStyle/>
          <a:p>
            <a:pPr marL="0" marR="0" lvl="0" indent="0" algn="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Day 2 management</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Install, upgrade, and maintain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Integrate existing enterprise technology</a:t>
            </a:r>
          </a:p>
        </p:txBody>
      </p:sp>
      <p:sp>
        <p:nvSpPr>
          <p:cNvPr id="11" name="TextBox 10">
            <a:extLst>
              <a:ext uri="{FF2B5EF4-FFF2-40B4-BE49-F238E27FC236}">
                <a16:creationId xmlns:a16="http://schemas.microsoft.com/office/drawing/2014/main" id="{96E4F6CB-99CB-A14B-A8EB-72485AA54406}"/>
              </a:ext>
            </a:extLst>
          </p:cNvPr>
          <p:cNvSpPr txBox="1"/>
          <p:nvPr/>
        </p:nvSpPr>
        <p:spPr>
          <a:xfrm>
            <a:off x="5767103" y="3662407"/>
            <a:ext cx="5977054" cy="101566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A cloud-like experience, everywhere</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Full-stack and automated operations on a consistent foundation for on-premises or hybrid cloud infrastructures</a:t>
            </a:r>
          </a:p>
        </p:txBody>
      </p:sp>
      <p:sp>
        <p:nvSpPr>
          <p:cNvPr id="12" name="TextBox 11">
            <a:extLst>
              <a:ext uri="{FF2B5EF4-FFF2-40B4-BE49-F238E27FC236}">
                <a16:creationId xmlns:a16="http://schemas.microsoft.com/office/drawing/2014/main" id="{44F5D8E9-FC66-EF45-ABD5-3A0739D2039E}"/>
              </a:ext>
            </a:extLst>
          </p:cNvPr>
          <p:cNvSpPr txBox="1"/>
          <p:nvPr/>
        </p:nvSpPr>
        <p:spPr>
          <a:xfrm>
            <a:off x="5767103" y="4846736"/>
            <a:ext cx="5977054" cy="1015663"/>
          </a:xfrm>
          <a:prstGeom prst="rect">
            <a:avLst/>
          </a:prstGeom>
          <a:noFill/>
        </p:spPr>
        <p:txBody>
          <a:bodyPr wrap="square" lIns="182880" tIns="146304" rIns="182880" bIns="146304" rtlCol="0">
            <a:spAutoFit/>
          </a:bodyPr>
          <a:lstStyle/>
          <a:p>
            <a:pPr marL="0" marR="0" lvl="1"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50" normalizeH="0" baseline="0" noProof="0">
                <a:ln>
                  <a:noFill/>
                </a:ln>
                <a:solidFill>
                  <a:srgbClr val="3C3C41"/>
                </a:solidFill>
                <a:effectLst/>
                <a:uLnTx/>
                <a:uFillTx/>
                <a:latin typeface="Segoe UI Semibold"/>
                <a:ea typeface="+mn-ea"/>
                <a:cs typeface="+mn-cs"/>
              </a:rPr>
              <a:t>Empowering developers to innovate</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Get applications to production sooner with a wide </a:t>
            </a:r>
            <a:b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gradFill>
                  <a:gsLst>
                    <a:gs pos="2917">
                      <a:srgbClr val="3C3C41"/>
                    </a:gs>
                    <a:gs pos="30000">
                      <a:srgbClr val="3C3C41"/>
                    </a:gs>
                  </a:gsLst>
                  <a:lin ang="5400000" scaled="0"/>
                </a:gradFill>
                <a:effectLst/>
                <a:uLnTx/>
                <a:uFillTx/>
                <a:latin typeface="Segoe UI" panose="020B0502040204020203" pitchFamily="34" charset="0"/>
                <a:ea typeface="+mn-ea"/>
                <a:cs typeface="Segoe UI" panose="020B0502040204020203" pitchFamily="34" charset="0"/>
              </a:rPr>
              <a:t>range of technologies and streamlined workflows</a:t>
            </a:r>
          </a:p>
        </p:txBody>
      </p:sp>
      <p:pic>
        <p:nvPicPr>
          <p:cNvPr id="13" name="Picture 12">
            <a:extLst>
              <a:ext uri="{FF2B5EF4-FFF2-40B4-BE49-F238E27FC236}">
                <a16:creationId xmlns:a16="http://schemas.microsoft.com/office/drawing/2014/main" id="{C72692F8-8DD4-DA43-8B99-3AFDF1BCDC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91469" y="1373140"/>
            <a:ext cx="2128321" cy="763855"/>
          </a:xfrm>
          <a:prstGeom prst="rect">
            <a:avLst/>
          </a:prstGeom>
          <a:noFill/>
        </p:spPr>
      </p:pic>
    </p:spTree>
    <p:extLst>
      <p:ext uri="{BB962C8B-B14F-4D97-AF65-F5344CB8AC3E}">
        <p14:creationId xmlns:p14="http://schemas.microsoft.com/office/powerpoint/2010/main" val="264007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75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22" presetClass="entr" presetSubtype="8" fill="hold" grpId="0" nodeType="withEffect">
                                  <p:stCondLst>
                                    <p:cond delay="25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8"/>
                                        </p:tgtEl>
                                        <p:attrNameLst>
                                          <p:attrName>style.visibility</p:attrName>
                                        </p:attrNameLst>
                                      </p:cBhvr>
                                      <p:to>
                                        <p:strVal val="visible"/>
                                      </p:to>
                                    </p:set>
                                    <p:animEffect transition="in" filter="wipe(left)">
                                      <p:cBhvr>
                                        <p:cTn id="35" dur="500"/>
                                        <p:tgtEl>
                                          <p:spTgt spid="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animBg="1"/>
      <p:bldP spid="7" grpId="0" animBg="1"/>
      <p:bldP spid="8" grpId="0" animBg="1"/>
      <p:bldP spid="9" grpId="0"/>
      <p:bldP spid="10" grpId="0"/>
      <p:bldP spid="11" grpId="0"/>
      <p:bldP spid="12"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4.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8796</Words>
  <Application>Microsoft Office PowerPoint</Application>
  <PresentationFormat>Widescreen</PresentationFormat>
  <Paragraphs>1063</Paragraphs>
  <Slides>90</Slides>
  <Notes>90</Notes>
  <HiddenSlides>0</HiddenSlides>
  <MMClips>1</MMClips>
  <ScaleCrop>false</ScaleCrop>
  <HeadingPairs>
    <vt:vector size="6" baseType="variant">
      <vt:variant>
        <vt:lpstr>Fonts Used</vt:lpstr>
      </vt:variant>
      <vt:variant>
        <vt:i4>21</vt:i4>
      </vt:variant>
      <vt:variant>
        <vt:lpstr>Theme</vt:lpstr>
      </vt:variant>
      <vt:variant>
        <vt:i4>5</vt:i4>
      </vt:variant>
      <vt:variant>
        <vt:lpstr>Slide Titles</vt:lpstr>
      </vt:variant>
      <vt:variant>
        <vt:i4>90</vt:i4>
      </vt:variant>
    </vt:vector>
  </HeadingPairs>
  <TitlesOfParts>
    <vt:vector size="116" baseType="lpstr">
      <vt:lpstr>Arial</vt:lpstr>
      <vt:lpstr>Calibri</vt:lpstr>
      <vt:lpstr>Calibri Light</vt:lpstr>
      <vt:lpstr>Consolas</vt:lpstr>
      <vt:lpstr>Courier New</vt:lpstr>
      <vt:lpstr>Impact</vt:lpstr>
      <vt:lpstr>Lucida Grande</vt:lpstr>
      <vt:lpstr>Noto Sans Symbols</vt:lpstr>
      <vt:lpstr>Noto Symbol</vt:lpstr>
      <vt:lpstr>Overpass</vt:lpstr>
      <vt:lpstr>Quattrocento Sans</vt:lpstr>
      <vt:lpstr>Roboto Mono</vt:lpstr>
      <vt:lpstr>Segoe UI</vt:lpstr>
      <vt:lpstr>Segoe UI Light</vt:lpstr>
      <vt:lpstr>Segoe UI Semibold</vt:lpstr>
      <vt:lpstr>Segoe UI Semilight</vt:lpstr>
      <vt:lpstr>Source Sans Pro</vt:lpstr>
      <vt:lpstr>Times New Roman</vt:lpstr>
      <vt:lpstr>ui-monospace</vt:lpstr>
      <vt:lpstr>Verdana</vt:lpstr>
      <vt:lpstr>Wingdings</vt:lpstr>
      <vt:lpstr>2_Office Theme</vt:lpstr>
      <vt:lpstr>1_5-30660_TR21_BO_CT_Template</vt:lpstr>
      <vt:lpstr>WHITE TEMPLATE</vt:lpstr>
      <vt:lpstr>2_DARK GRAY TEMPLATE</vt:lpstr>
      <vt:lpstr>3_Office Theme</vt:lpstr>
      <vt:lpstr>Intro To Azure RedHat OpenShift</vt:lpstr>
      <vt:lpstr>PowerPoint Presentation</vt:lpstr>
      <vt:lpstr>Challenge Scenario</vt:lpstr>
      <vt:lpstr>Ratings App</vt:lpstr>
      <vt:lpstr>Journey to ARO Here's our roadmap for the hack</vt:lpstr>
      <vt:lpstr>Challenge Zero Get your machines ready!</vt:lpstr>
      <vt:lpstr>Kubernetes done right is hard</vt:lpstr>
      <vt:lpstr>Kubernetes done right is hard</vt:lpstr>
      <vt:lpstr>Containers come with their own challenges</vt:lpstr>
      <vt:lpstr>OpenShift in Azure</vt:lpstr>
      <vt:lpstr>PowerPoint Presentation</vt:lpstr>
      <vt:lpstr>PowerPoint Presentation</vt:lpstr>
      <vt:lpstr>PowerPoint Presentation</vt:lpstr>
      <vt:lpstr>What is Azure RedHat OpenShift (ARO) ?</vt:lpstr>
      <vt:lpstr>What is ARO? ARO Overview</vt:lpstr>
      <vt:lpstr>What is ARO? ARO Security</vt:lpstr>
      <vt:lpstr>What is ARO? Deployment</vt:lpstr>
      <vt:lpstr>What is ARO? Administration</vt:lpstr>
      <vt:lpstr>What is ARO? Integrated Developer Workflow</vt:lpstr>
      <vt:lpstr>What is ARO? Developer Console</vt:lpstr>
      <vt:lpstr>What is ARO? Developer Productivity</vt:lpstr>
      <vt:lpstr>What is ARO? Developer Productivity</vt:lpstr>
      <vt:lpstr>What is ARO? nextGen Apps</vt:lpstr>
      <vt:lpstr>ARO vs AKS</vt:lpstr>
      <vt:lpstr>OpenShift vs Kubernetes Differences</vt:lpstr>
      <vt:lpstr>ARO vs AKS Infrastructure</vt:lpstr>
      <vt:lpstr>ARO vs AKS Operations</vt:lpstr>
      <vt:lpstr>ARO vs AKS App Development</vt:lpstr>
      <vt:lpstr>ARO vs AKS Security &amp; Compliance</vt:lpstr>
      <vt:lpstr>ARO vs AKS Pricing</vt:lpstr>
      <vt:lpstr>ARO vs AKS Example Pricing</vt:lpstr>
      <vt:lpstr>ARO vs AKS Choosing Scenarios</vt:lpstr>
      <vt:lpstr>Challenge #1 Let’s deploy an ARO cluster!</vt:lpstr>
      <vt:lpstr>Deploying an Application</vt:lpstr>
      <vt:lpstr>Application Deployment ARO CLI</vt:lpstr>
      <vt:lpstr>Application Deployment ARO CLI</vt:lpstr>
      <vt:lpstr>Application Deployment ARO CLI</vt:lpstr>
      <vt:lpstr>Application Deployment ARO CLI</vt:lpstr>
      <vt:lpstr>Application Deployment ARO CLI</vt:lpstr>
      <vt:lpstr>Application Deployment ARO CLI</vt:lpstr>
      <vt:lpstr>Application Deployment What are ARO Projects?</vt:lpstr>
      <vt:lpstr>Application Deployment ARO Projects</vt:lpstr>
      <vt:lpstr>Image Build Options OpenShift options</vt:lpstr>
      <vt:lpstr>PowerPoint Presentation</vt:lpstr>
      <vt:lpstr>Logging and Metrics</vt:lpstr>
      <vt:lpstr>PowerPoint Presentation</vt:lpstr>
      <vt:lpstr>PowerPoint Presentation</vt:lpstr>
      <vt:lpstr>PowerPoint Presentation</vt:lpstr>
      <vt:lpstr>PowerPoint Presentation</vt:lpstr>
      <vt:lpstr>PowerPoint Presentation</vt:lpstr>
      <vt:lpstr>Challenge #3 Let’s explore logs and metrics!</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#4 Let's deploy a database!</vt:lpstr>
      <vt:lpstr>Configuration</vt:lpstr>
      <vt:lpstr>Configuration Why Environment Variables?</vt:lpstr>
      <vt:lpstr>Configuration Environment Variables in ARO</vt:lpstr>
      <vt:lpstr>PowerPoint Presentation</vt:lpstr>
      <vt:lpstr>Challenge #5 Configuration</vt:lpstr>
      <vt:lpstr>Networking Pod Traffic and Policies</vt:lpstr>
      <vt:lpstr>Networking Pod Traffic</vt:lpstr>
      <vt:lpstr>Networking Network Policies</vt:lpstr>
      <vt:lpstr>Networking Network Policies</vt:lpstr>
      <vt:lpstr>Challenge #6 Let's deploy some Network Policies!</vt:lpstr>
      <vt:lpstr>Scaling Scaling your deployments</vt:lpstr>
      <vt:lpstr>PowerPoint Presentation</vt:lpstr>
      <vt:lpstr>Challenge #7 Scaling</vt:lpstr>
      <vt:lpstr>Azure Active Directory Integrate Azure AD with ARO</vt:lpstr>
      <vt:lpstr>Azure Active Directory Integration  </vt:lpstr>
      <vt:lpstr>Azure Active Directory Integration Why use Azure AD and ARO?</vt:lpstr>
      <vt:lpstr>Challenge #8 Azure Active Directory Integration</vt:lpstr>
      <vt:lpstr>Azure Service Operator Connect ARO clusters to Azure services</vt:lpstr>
      <vt:lpstr>Challenge #9 Azure Service Operator Connection</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
  <cp:lastModifiedBy/>
  <cp:revision>791</cp:revision>
  <dcterms:created xsi:type="dcterms:W3CDTF">2022-05-07T20:57:19Z</dcterms:created>
  <dcterms:modified xsi:type="dcterms:W3CDTF">2023-05-27T01:38:41Z</dcterms:modified>
</cp:coreProperties>
</file>